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0" r:id="rId4"/>
    <p:sldId id="270" r:id="rId5"/>
    <p:sldId id="263" r:id="rId6"/>
    <p:sldId id="261" r:id="rId7"/>
    <p:sldId id="262" r:id="rId8"/>
    <p:sldId id="258" r:id="rId9"/>
    <p:sldId id="259" r:id="rId10"/>
    <p:sldId id="264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5" r:id="rId20"/>
    <p:sldId id="267" r:id="rId21"/>
    <p:sldId id="266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3AD49B0-3FE9-4F67-A84C-C387A24AAF84}">
          <p14:sldIdLst>
            <p14:sldId id="256"/>
          </p14:sldIdLst>
        </p14:section>
        <p14:section name="Раздел без заголовка" id="{D3F6E643-8007-4D20-B338-90F0CB06A601}">
          <p14:sldIdLst>
            <p14:sldId id="257"/>
            <p14:sldId id="260"/>
            <p14:sldId id="270"/>
            <p14:sldId id="263"/>
            <p14:sldId id="261"/>
            <p14:sldId id="262"/>
            <p14:sldId id="258"/>
            <p14:sldId id="259"/>
            <p14:sldId id="264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65"/>
            <p14:sldId id="267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0066FF"/>
    <a:srgbClr val="0000FF"/>
    <a:srgbClr val="0033CC"/>
    <a:srgbClr val="800080"/>
    <a:srgbClr val="000099"/>
    <a:srgbClr val="660066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47C6D-5D52-4E08-A5CC-36E521DDB839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16C3F0-E2C8-458A-A3A5-5B37979D463E}">
      <dgm:prSet phldrT="[Текст]" phldr="1"/>
      <dgm:spPr/>
      <dgm:t>
        <a:bodyPr/>
        <a:lstStyle/>
        <a:p>
          <a:endParaRPr lang="ru-RU" dirty="0"/>
        </a:p>
      </dgm:t>
    </dgm:pt>
    <dgm:pt modelId="{B78C86CF-17A7-4A2B-A867-86D55056E54F}" type="parTrans" cxnId="{E3733098-68C3-4BCA-8797-7566E8EC0478}">
      <dgm:prSet/>
      <dgm:spPr/>
      <dgm:t>
        <a:bodyPr/>
        <a:lstStyle/>
        <a:p>
          <a:endParaRPr lang="ru-RU"/>
        </a:p>
      </dgm:t>
    </dgm:pt>
    <dgm:pt modelId="{4B671F8B-F4EE-481B-A526-2997C30C787D}" type="sibTrans" cxnId="{E3733098-68C3-4BCA-8797-7566E8EC0478}">
      <dgm:prSet/>
      <dgm:spPr/>
      <dgm:t>
        <a:bodyPr/>
        <a:lstStyle/>
        <a:p>
          <a:endParaRPr lang="ru-RU"/>
        </a:p>
      </dgm:t>
    </dgm:pt>
    <dgm:pt modelId="{9756672F-F032-4016-8B71-82F32ADD52C1}">
      <dgm:prSet phldrT="[Текст]" phldr="1"/>
      <dgm:spPr/>
      <dgm:t>
        <a:bodyPr/>
        <a:lstStyle/>
        <a:p>
          <a:endParaRPr lang="ru-RU" dirty="0"/>
        </a:p>
      </dgm:t>
    </dgm:pt>
    <dgm:pt modelId="{759BCF06-C3B6-4A6C-A911-E5194AC1CCAC}" type="parTrans" cxnId="{8BB113A8-7E88-41A6-9EB2-3F101DA2B385}">
      <dgm:prSet/>
      <dgm:spPr/>
      <dgm:t>
        <a:bodyPr/>
        <a:lstStyle/>
        <a:p>
          <a:endParaRPr lang="ru-RU"/>
        </a:p>
      </dgm:t>
    </dgm:pt>
    <dgm:pt modelId="{B7DD6C8D-08A0-46E3-B4E1-D69CDCA7DF26}" type="sibTrans" cxnId="{8BB113A8-7E88-41A6-9EB2-3F101DA2B385}">
      <dgm:prSet/>
      <dgm:spPr/>
      <dgm:t>
        <a:bodyPr/>
        <a:lstStyle/>
        <a:p>
          <a:endParaRPr lang="ru-RU"/>
        </a:p>
      </dgm:t>
    </dgm:pt>
    <dgm:pt modelId="{9AA42274-2E8C-4036-9AE2-34CCD1E6FF6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СОЦІАЛЬНИЙ</a:t>
          </a:r>
          <a:endParaRPr lang="ru-RU" sz="1800" b="1" dirty="0">
            <a:solidFill>
              <a:schemeClr val="tx1"/>
            </a:solidFill>
          </a:endParaRPr>
        </a:p>
      </dgm:t>
    </dgm:pt>
    <dgm:pt modelId="{FCD8FD58-333D-46BE-9199-3B6EBE397AB7}" type="parTrans" cxnId="{288A0317-7D0F-4641-AF43-B1414E7E65E4}">
      <dgm:prSet/>
      <dgm:spPr/>
      <dgm:t>
        <a:bodyPr/>
        <a:lstStyle/>
        <a:p>
          <a:endParaRPr lang="ru-RU"/>
        </a:p>
      </dgm:t>
    </dgm:pt>
    <dgm:pt modelId="{44C198D9-1216-40AF-AF33-F206A797960B}" type="sibTrans" cxnId="{288A0317-7D0F-4641-AF43-B1414E7E65E4}">
      <dgm:prSet/>
      <dgm:spPr/>
      <dgm:t>
        <a:bodyPr/>
        <a:lstStyle/>
        <a:p>
          <a:endParaRPr lang="ru-RU"/>
        </a:p>
      </dgm:t>
    </dgm:pt>
    <dgm:pt modelId="{19BBD928-6053-43ED-B27C-42D722DD1FC2}">
      <dgm:prSet phldrT="[Текст]" phldr="1"/>
      <dgm:spPr/>
      <dgm:t>
        <a:bodyPr/>
        <a:lstStyle/>
        <a:p>
          <a:endParaRPr lang="ru-RU" dirty="0"/>
        </a:p>
      </dgm:t>
    </dgm:pt>
    <dgm:pt modelId="{2F012ED0-9859-410D-AC23-F62921F5AC07}" type="parTrans" cxnId="{819DC9C1-A693-4348-A493-470E2AFFA519}">
      <dgm:prSet/>
      <dgm:spPr/>
      <dgm:t>
        <a:bodyPr/>
        <a:lstStyle/>
        <a:p>
          <a:endParaRPr lang="ru-RU"/>
        </a:p>
      </dgm:t>
    </dgm:pt>
    <dgm:pt modelId="{F6EFE42E-2468-4E2D-829A-05BE58698131}" type="sibTrans" cxnId="{819DC9C1-A693-4348-A493-470E2AFFA519}">
      <dgm:prSet/>
      <dgm:spPr/>
      <dgm:t>
        <a:bodyPr/>
        <a:lstStyle/>
        <a:p>
          <a:endParaRPr lang="ru-RU"/>
        </a:p>
      </dgm:t>
    </dgm:pt>
    <dgm:pt modelId="{B1772CF6-A6C5-450C-9547-F646137C941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ДУХОВНИЙ</a:t>
          </a:r>
          <a:endParaRPr lang="ru-RU" sz="1800" b="1" dirty="0">
            <a:solidFill>
              <a:schemeClr val="tx1"/>
            </a:solidFill>
          </a:endParaRPr>
        </a:p>
      </dgm:t>
    </dgm:pt>
    <dgm:pt modelId="{F4AAC058-8F7B-45D6-83DB-56C65670083D}" type="parTrans" cxnId="{8826B49E-07E5-46FE-AE19-602B6A731E36}">
      <dgm:prSet/>
      <dgm:spPr/>
      <dgm:t>
        <a:bodyPr/>
        <a:lstStyle/>
        <a:p>
          <a:endParaRPr lang="ru-RU"/>
        </a:p>
      </dgm:t>
    </dgm:pt>
    <dgm:pt modelId="{853F1F9A-9CFC-4ECF-B2CD-55B82E2BD7E0}" type="sibTrans" cxnId="{8826B49E-07E5-46FE-AE19-602B6A731E36}">
      <dgm:prSet/>
      <dgm:spPr/>
      <dgm:t>
        <a:bodyPr/>
        <a:lstStyle/>
        <a:p>
          <a:endParaRPr lang="ru-RU"/>
        </a:p>
      </dgm:t>
    </dgm:pt>
    <dgm:pt modelId="{10B35220-625E-4591-8AA9-645A9E5AD9C0}">
      <dgm:prSet phldrT="[Текст]" phldr="1"/>
      <dgm:spPr/>
      <dgm:t>
        <a:bodyPr/>
        <a:lstStyle/>
        <a:p>
          <a:endParaRPr lang="ru-RU"/>
        </a:p>
      </dgm:t>
    </dgm:pt>
    <dgm:pt modelId="{61A718ED-71D5-42C5-B8A6-421EACC273B8}" type="parTrans" cxnId="{534AB836-9FC4-4766-8985-C185ADF32736}">
      <dgm:prSet/>
      <dgm:spPr/>
      <dgm:t>
        <a:bodyPr/>
        <a:lstStyle/>
        <a:p>
          <a:endParaRPr lang="ru-RU"/>
        </a:p>
      </dgm:t>
    </dgm:pt>
    <dgm:pt modelId="{82E1E4AE-6036-44A7-B2F8-4938D78DFC6D}" type="sibTrans" cxnId="{534AB836-9FC4-4766-8985-C185ADF32736}">
      <dgm:prSet/>
      <dgm:spPr/>
      <dgm:t>
        <a:bodyPr/>
        <a:lstStyle/>
        <a:p>
          <a:endParaRPr lang="ru-RU"/>
        </a:p>
      </dgm:t>
    </dgm:pt>
    <dgm:pt modelId="{4B6A1A39-7193-4E7E-905E-E1534C5A5BB4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ПСИХІЧНИЙ</a:t>
          </a:r>
          <a:endParaRPr lang="ru-RU" sz="1800" b="1" dirty="0">
            <a:solidFill>
              <a:schemeClr val="tx1"/>
            </a:solidFill>
          </a:endParaRPr>
        </a:p>
      </dgm:t>
    </dgm:pt>
    <dgm:pt modelId="{CCD28E23-BE22-4B64-B01C-4220E1B2EEEB}" type="parTrans" cxnId="{0CA07EBA-9336-4E73-B822-AA74CF8F4F22}">
      <dgm:prSet/>
      <dgm:spPr/>
      <dgm:t>
        <a:bodyPr/>
        <a:lstStyle/>
        <a:p>
          <a:endParaRPr lang="ru-RU"/>
        </a:p>
      </dgm:t>
    </dgm:pt>
    <dgm:pt modelId="{E4BA78FE-665E-48D6-BFBC-1FD25AF42E74}" type="sibTrans" cxnId="{0CA07EBA-9336-4E73-B822-AA74CF8F4F22}">
      <dgm:prSet/>
      <dgm:spPr/>
      <dgm:t>
        <a:bodyPr/>
        <a:lstStyle/>
        <a:p>
          <a:endParaRPr lang="ru-RU"/>
        </a:p>
      </dgm:t>
    </dgm:pt>
    <dgm:pt modelId="{C6DFAE77-FFB0-4014-A199-B31290E2243E}">
      <dgm:prSet phldrT="[Текст]" custT="1"/>
      <dgm:spPr/>
      <dgm:t>
        <a:bodyPr/>
        <a:lstStyle/>
        <a:p>
          <a:endParaRPr lang="ru-RU" sz="1800" dirty="0"/>
        </a:p>
      </dgm:t>
    </dgm:pt>
    <dgm:pt modelId="{ABA6302A-1748-4202-886E-22BF2CC8A4CA}" type="parTrans" cxnId="{420B6DCE-FC92-45DC-8D00-A3739EDD3CC7}">
      <dgm:prSet/>
      <dgm:spPr/>
      <dgm:t>
        <a:bodyPr/>
        <a:lstStyle/>
        <a:p>
          <a:endParaRPr lang="ru-RU"/>
        </a:p>
      </dgm:t>
    </dgm:pt>
    <dgm:pt modelId="{638D4391-A7C3-415C-B8C2-C29F8A7CAAB5}" type="sibTrans" cxnId="{420B6DCE-FC92-45DC-8D00-A3739EDD3CC7}">
      <dgm:prSet/>
      <dgm:spPr/>
      <dgm:t>
        <a:bodyPr/>
        <a:lstStyle/>
        <a:p>
          <a:endParaRPr lang="ru-RU"/>
        </a:p>
      </dgm:t>
    </dgm:pt>
    <dgm:pt modelId="{0A785903-0C1C-414D-928F-425B3459D78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ФІЗИЧНИЙ</a:t>
          </a:r>
          <a:endParaRPr lang="ru-RU" sz="1800" b="1" dirty="0">
            <a:solidFill>
              <a:schemeClr val="tx1"/>
            </a:solidFill>
          </a:endParaRPr>
        </a:p>
      </dgm:t>
    </dgm:pt>
    <dgm:pt modelId="{9A07645C-AA62-4CD5-9022-1F4A5824BB0A}" type="parTrans" cxnId="{8E2102E4-19DC-45A2-9B4D-D9C1CAFD2633}">
      <dgm:prSet/>
      <dgm:spPr/>
      <dgm:t>
        <a:bodyPr/>
        <a:lstStyle/>
        <a:p>
          <a:endParaRPr lang="ru-RU"/>
        </a:p>
      </dgm:t>
    </dgm:pt>
    <dgm:pt modelId="{E1CC7920-62B2-4493-9D80-B62E003A4543}" type="sibTrans" cxnId="{8E2102E4-19DC-45A2-9B4D-D9C1CAFD2633}">
      <dgm:prSet/>
      <dgm:spPr/>
      <dgm:t>
        <a:bodyPr/>
        <a:lstStyle/>
        <a:p>
          <a:endParaRPr lang="ru-RU"/>
        </a:p>
      </dgm:t>
    </dgm:pt>
    <dgm:pt modelId="{9AA2D60C-1335-4F77-9ED5-06BC1B428649}">
      <dgm:prSet phldrT="[Текст]" custT="1"/>
      <dgm:spPr/>
      <dgm:t>
        <a:bodyPr/>
        <a:lstStyle/>
        <a:p>
          <a:endParaRPr lang="ru-RU" sz="1800" dirty="0"/>
        </a:p>
      </dgm:t>
    </dgm:pt>
    <dgm:pt modelId="{495EBBF4-E82E-4BAC-9E8A-97616D5D02F2}" type="parTrans" cxnId="{299354BA-2EE6-47A2-B72C-0EC31C5A4AD0}">
      <dgm:prSet/>
      <dgm:spPr/>
      <dgm:t>
        <a:bodyPr/>
        <a:lstStyle/>
        <a:p>
          <a:endParaRPr lang="ru-RU"/>
        </a:p>
      </dgm:t>
    </dgm:pt>
    <dgm:pt modelId="{EB39B8D9-C4A9-4BC5-B3D2-278FF43DA73B}" type="sibTrans" cxnId="{299354BA-2EE6-47A2-B72C-0EC31C5A4AD0}">
      <dgm:prSet/>
      <dgm:spPr/>
      <dgm:t>
        <a:bodyPr/>
        <a:lstStyle/>
        <a:p>
          <a:endParaRPr lang="ru-RU"/>
        </a:p>
      </dgm:t>
    </dgm:pt>
    <dgm:pt modelId="{33363E7B-ECC4-4329-8B1E-5825701479AE}" type="pres">
      <dgm:prSet presAssocID="{E7B47C6D-5D52-4E08-A5CC-36E521DDB83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CCF434-AAF1-455A-889C-A48AD31BABC9}" type="pres">
      <dgm:prSet presAssocID="{E7B47C6D-5D52-4E08-A5CC-36E521DDB839}" presName="children" presStyleCnt="0"/>
      <dgm:spPr/>
    </dgm:pt>
    <dgm:pt modelId="{B54FAC61-C84E-4EB6-BF4D-4103050678A4}" type="pres">
      <dgm:prSet presAssocID="{E7B47C6D-5D52-4E08-A5CC-36E521DDB839}" presName="child1group" presStyleCnt="0"/>
      <dgm:spPr/>
    </dgm:pt>
    <dgm:pt modelId="{5D6651B5-0581-4DBE-A4B1-6B2930CF899C}" type="pres">
      <dgm:prSet presAssocID="{E7B47C6D-5D52-4E08-A5CC-36E521DDB839}" presName="child1" presStyleLbl="bgAcc1" presStyleIdx="0" presStyleCnt="4" custScaleX="126085" custScaleY="60315" custLinFactNeighborX="-4747" custLinFactNeighborY="8440"/>
      <dgm:spPr/>
      <dgm:t>
        <a:bodyPr/>
        <a:lstStyle/>
        <a:p>
          <a:endParaRPr lang="ru-RU"/>
        </a:p>
      </dgm:t>
    </dgm:pt>
    <dgm:pt modelId="{1C013850-E6D4-41EA-BF9D-6F0DBA4B0B43}" type="pres">
      <dgm:prSet presAssocID="{E7B47C6D-5D52-4E08-A5CC-36E521DDB83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B0063-640D-4E70-8A85-018A8224A2BF}" type="pres">
      <dgm:prSet presAssocID="{E7B47C6D-5D52-4E08-A5CC-36E521DDB839}" presName="child2group" presStyleCnt="0"/>
      <dgm:spPr/>
    </dgm:pt>
    <dgm:pt modelId="{19F00D88-FA58-4283-A965-42FF0917AF91}" type="pres">
      <dgm:prSet presAssocID="{E7B47C6D-5D52-4E08-A5CC-36E521DDB839}" presName="child2" presStyleLbl="bgAcc1" presStyleIdx="1" presStyleCnt="4" custScaleX="124588" custScaleY="51198"/>
      <dgm:spPr/>
      <dgm:t>
        <a:bodyPr/>
        <a:lstStyle/>
        <a:p>
          <a:endParaRPr lang="ru-RU"/>
        </a:p>
      </dgm:t>
    </dgm:pt>
    <dgm:pt modelId="{DD1E161A-83A6-4253-99CA-2BBF1FD41D28}" type="pres">
      <dgm:prSet presAssocID="{E7B47C6D-5D52-4E08-A5CC-36E521DDB83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84105-AFD3-4ABC-8851-5DE8C1E5A316}" type="pres">
      <dgm:prSet presAssocID="{E7B47C6D-5D52-4E08-A5CC-36E521DDB839}" presName="child3group" presStyleCnt="0"/>
      <dgm:spPr/>
    </dgm:pt>
    <dgm:pt modelId="{632831F9-EBC4-4E5E-B4EF-78FD7AFC79C0}" type="pres">
      <dgm:prSet presAssocID="{E7B47C6D-5D52-4E08-A5CC-36E521DDB839}" presName="child3" presStyleLbl="bgAcc1" presStyleIdx="2" presStyleCnt="4" custScaleX="126805" custScaleY="52339" custLinFactY="-27926" custLinFactNeighborX="-906" custLinFactNeighborY="-100000"/>
      <dgm:spPr/>
      <dgm:t>
        <a:bodyPr/>
        <a:lstStyle/>
        <a:p>
          <a:endParaRPr lang="ru-RU"/>
        </a:p>
      </dgm:t>
    </dgm:pt>
    <dgm:pt modelId="{B14BDFDE-789F-4145-802C-2B5242C9253B}" type="pres">
      <dgm:prSet presAssocID="{E7B47C6D-5D52-4E08-A5CC-36E521DDB83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90F70-9A3F-43F8-8FA3-681E52AA8B86}" type="pres">
      <dgm:prSet presAssocID="{E7B47C6D-5D52-4E08-A5CC-36E521DDB839}" presName="child4group" presStyleCnt="0"/>
      <dgm:spPr/>
    </dgm:pt>
    <dgm:pt modelId="{029F7E53-7BEE-4E9C-B850-FA39D38B5BD3}" type="pres">
      <dgm:prSet presAssocID="{E7B47C6D-5D52-4E08-A5CC-36E521DDB839}" presName="child4" presStyleLbl="bgAcc1" presStyleIdx="3" presStyleCnt="4" custScaleX="127553" custScaleY="47722" custLinFactY="-30234" custLinFactNeighborX="-4747" custLinFactNeighborY="-100000"/>
      <dgm:spPr/>
      <dgm:t>
        <a:bodyPr/>
        <a:lstStyle/>
        <a:p>
          <a:endParaRPr lang="ru-RU"/>
        </a:p>
      </dgm:t>
    </dgm:pt>
    <dgm:pt modelId="{BCA2C5B9-B876-42DB-9162-7E7F13764721}" type="pres">
      <dgm:prSet presAssocID="{E7B47C6D-5D52-4E08-A5CC-36E521DDB83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BC695-D707-40FD-8AAE-1712F0EE2226}" type="pres">
      <dgm:prSet presAssocID="{E7B47C6D-5D52-4E08-A5CC-36E521DDB839}" presName="childPlaceholder" presStyleCnt="0"/>
      <dgm:spPr/>
    </dgm:pt>
    <dgm:pt modelId="{029641C1-7FBE-4DCB-8449-FCF324B0A4DC}" type="pres">
      <dgm:prSet presAssocID="{E7B47C6D-5D52-4E08-A5CC-36E521DDB839}" presName="circle" presStyleCnt="0"/>
      <dgm:spPr/>
    </dgm:pt>
    <dgm:pt modelId="{02B7E6B8-332D-452E-880B-7740D0EAE45A}" type="pres">
      <dgm:prSet presAssocID="{E7B47C6D-5D52-4E08-A5CC-36E521DDB839}" presName="quadrant1" presStyleLbl="node1" presStyleIdx="0" presStyleCnt="4" custFlipVert="0" custFlipHor="0" custScaleX="13130" custScaleY="23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ACA4F-5372-4354-9748-CEEAD8B9DA2F}" type="pres">
      <dgm:prSet presAssocID="{E7B47C6D-5D52-4E08-A5CC-36E521DDB839}" presName="quadrant2" presStyleLbl="node1" presStyleIdx="1" presStyleCnt="4" custFlipVert="1" custFlipHor="1" custScaleX="2881" custScaleY="2333" custLinFactNeighborX="-7548" custLinFactNeighborY="-13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12205-C401-4010-81B9-974266E60162}" type="pres">
      <dgm:prSet presAssocID="{E7B47C6D-5D52-4E08-A5CC-36E521DDB839}" presName="quadrant3" presStyleLbl="node1" presStyleIdx="2" presStyleCnt="4" custFlipVert="0" custFlipHor="1" custScaleX="5625" custScaleY="23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69D5B-F26A-407E-9A53-18E71417625D}" type="pres">
      <dgm:prSet presAssocID="{E7B47C6D-5D52-4E08-A5CC-36E521DDB839}" presName="quadrant4" presStyleLbl="node1" presStyleIdx="3" presStyleCnt="4" custFlipVert="1" custFlipHor="1" custScaleX="2333" custScaleY="83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07204-BD53-4E81-9B38-3554EBE79CE0}" type="pres">
      <dgm:prSet presAssocID="{E7B47C6D-5D52-4E08-A5CC-36E521DDB839}" presName="quadrantPlaceholder" presStyleCnt="0"/>
      <dgm:spPr/>
    </dgm:pt>
    <dgm:pt modelId="{D8A0AE1F-30CC-44CA-AE71-0B7820B9E1FF}" type="pres">
      <dgm:prSet presAssocID="{E7B47C6D-5D52-4E08-A5CC-36E521DDB839}" presName="center1" presStyleLbl="fgShp" presStyleIdx="0" presStyleCnt="2"/>
      <dgm:spPr/>
    </dgm:pt>
    <dgm:pt modelId="{933AC260-C9E9-4C0D-A211-5D12BA4695EB}" type="pres">
      <dgm:prSet presAssocID="{E7B47C6D-5D52-4E08-A5CC-36E521DDB839}" presName="center2" presStyleLbl="fgShp" presStyleIdx="1" presStyleCnt="2"/>
      <dgm:spPr/>
    </dgm:pt>
  </dgm:ptLst>
  <dgm:cxnLst>
    <dgm:cxn modelId="{8826B49E-07E5-46FE-AE19-602B6A731E36}" srcId="{19BBD928-6053-43ED-B27C-42D722DD1FC2}" destId="{B1772CF6-A6C5-450C-9547-F646137C941F}" srcOrd="0" destOrd="0" parTransId="{F4AAC058-8F7B-45D6-83DB-56C65670083D}" sibTransId="{853F1F9A-9CFC-4ECF-B2CD-55B82E2BD7E0}"/>
    <dgm:cxn modelId="{07CD1870-220F-4CE7-895A-7DCE87D0271A}" type="presOf" srcId="{9756672F-F032-4016-8B71-82F32ADD52C1}" destId="{F67ACA4F-5372-4354-9748-CEEAD8B9DA2F}" srcOrd="0" destOrd="0" presId="urn:microsoft.com/office/officeart/2005/8/layout/cycle4#1"/>
    <dgm:cxn modelId="{FFD6617A-D4E4-4150-B245-9A0DE0AC1B57}" type="presOf" srcId="{19BBD928-6053-43ED-B27C-42D722DD1FC2}" destId="{D2812205-C401-4010-81B9-974266E60162}" srcOrd="0" destOrd="0" presId="urn:microsoft.com/office/officeart/2005/8/layout/cycle4#1"/>
    <dgm:cxn modelId="{F33E99A1-977F-4B05-AD13-C8CC45A55EA4}" type="presOf" srcId="{0A785903-0C1C-414D-928F-425B3459D787}" destId="{1C013850-E6D4-41EA-BF9D-6F0DBA4B0B43}" srcOrd="1" destOrd="1" presId="urn:microsoft.com/office/officeart/2005/8/layout/cycle4#1"/>
    <dgm:cxn modelId="{FF741373-5738-4879-AFFE-4B4F099BB1CD}" type="presOf" srcId="{9AA2D60C-1335-4F77-9ED5-06BC1B428649}" destId="{DD1E161A-83A6-4253-99CA-2BBF1FD41D28}" srcOrd="1" destOrd="0" presId="urn:microsoft.com/office/officeart/2005/8/layout/cycle4#1"/>
    <dgm:cxn modelId="{420B6DCE-FC92-45DC-8D00-A3739EDD3CC7}" srcId="{CB16C3F0-E2C8-458A-A3A5-5B37979D463E}" destId="{C6DFAE77-FFB0-4014-A199-B31290E2243E}" srcOrd="0" destOrd="0" parTransId="{ABA6302A-1748-4202-886E-22BF2CC8A4CA}" sibTransId="{638D4391-A7C3-415C-B8C2-C29F8A7CAAB5}"/>
    <dgm:cxn modelId="{E3733098-68C3-4BCA-8797-7566E8EC0478}" srcId="{E7B47C6D-5D52-4E08-A5CC-36E521DDB839}" destId="{CB16C3F0-E2C8-458A-A3A5-5B37979D463E}" srcOrd="0" destOrd="0" parTransId="{B78C86CF-17A7-4A2B-A867-86D55056E54F}" sibTransId="{4B671F8B-F4EE-481B-A526-2997C30C787D}"/>
    <dgm:cxn modelId="{534AB836-9FC4-4766-8985-C185ADF32736}" srcId="{E7B47C6D-5D52-4E08-A5CC-36E521DDB839}" destId="{10B35220-625E-4591-8AA9-645A9E5AD9C0}" srcOrd="3" destOrd="0" parTransId="{61A718ED-71D5-42C5-B8A6-421EACC273B8}" sibTransId="{82E1E4AE-6036-44A7-B2F8-4938D78DFC6D}"/>
    <dgm:cxn modelId="{99D9E29F-8D88-4861-9565-37BB33B0BBF1}" type="presOf" srcId="{4B6A1A39-7193-4E7E-905E-E1534C5A5BB4}" destId="{BCA2C5B9-B876-42DB-9162-7E7F13764721}" srcOrd="1" destOrd="0" presId="urn:microsoft.com/office/officeart/2005/8/layout/cycle4#1"/>
    <dgm:cxn modelId="{3C0A12E2-39AC-44EC-BD1C-545BDDAA93BD}" type="presOf" srcId="{C6DFAE77-FFB0-4014-A199-B31290E2243E}" destId="{1C013850-E6D4-41EA-BF9D-6F0DBA4B0B43}" srcOrd="1" destOrd="0" presId="urn:microsoft.com/office/officeart/2005/8/layout/cycle4#1"/>
    <dgm:cxn modelId="{819DC9C1-A693-4348-A493-470E2AFFA519}" srcId="{E7B47C6D-5D52-4E08-A5CC-36E521DDB839}" destId="{19BBD928-6053-43ED-B27C-42D722DD1FC2}" srcOrd="2" destOrd="0" parTransId="{2F012ED0-9859-410D-AC23-F62921F5AC07}" sibTransId="{F6EFE42E-2468-4E2D-829A-05BE58698131}"/>
    <dgm:cxn modelId="{DA6292F3-9A3A-42A7-B21F-1775637AA750}" type="presOf" srcId="{9AA42274-2E8C-4036-9AE2-34CCD1E6FF66}" destId="{19F00D88-FA58-4283-A965-42FF0917AF91}" srcOrd="0" destOrd="1" presId="urn:microsoft.com/office/officeart/2005/8/layout/cycle4#1"/>
    <dgm:cxn modelId="{EEA0BCD9-CBA5-4847-82F8-366EBE6A936D}" type="presOf" srcId="{10B35220-625E-4591-8AA9-645A9E5AD9C0}" destId="{F1D69D5B-F26A-407E-9A53-18E71417625D}" srcOrd="0" destOrd="0" presId="urn:microsoft.com/office/officeart/2005/8/layout/cycle4#1"/>
    <dgm:cxn modelId="{8E2102E4-19DC-45A2-9B4D-D9C1CAFD2633}" srcId="{CB16C3F0-E2C8-458A-A3A5-5B37979D463E}" destId="{0A785903-0C1C-414D-928F-425B3459D787}" srcOrd="1" destOrd="0" parTransId="{9A07645C-AA62-4CD5-9022-1F4A5824BB0A}" sibTransId="{E1CC7920-62B2-4493-9D80-B62E003A4543}"/>
    <dgm:cxn modelId="{6800E4D0-5091-4214-A93D-05FCC07B9F29}" type="presOf" srcId="{9AA2D60C-1335-4F77-9ED5-06BC1B428649}" destId="{19F00D88-FA58-4283-A965-42FF0917AF91}" srcOrd="0" destOrd="0" presId="urn:microsoft.com/office/officeart/2005/8/layout/cycle4#1"/>
    <dgm:cxn modelId="{299354BA-2EE6-47A2-B72C-0EC31C5A4AD0}" srcId="{9756672F-F032-4016-8B71-82F32ADD52C1}" destId="{9AA2D60C-1335-4F77-9ED5-06BC1B428649}" srcOrd="0" destOrd="0" parTransId="{495EBBF4-E82E-4BAC-9E8A-97616D5D02F2}" sibTransId="{EB39B8D9-C4A9-4BC5-B3D2-278FF43DA73B}"/>
    <dgm:cxn modelId="{0843FD33-4481-4808-BFE8-AE1B918D3B7D}" type="presOf" srcId="{9AA42274-2E8C-4036-9AE2-34CCD1E6FF66}" destId="{DD1E161A-83A6-4253-99CA-2BBF1FD41D28}" srcOrd="1" destOrd="1" presId="urn:microsoft.com/office/officeart/2005/8/layout/cycle4#1"/>
    <dgm:cxn modelId="{CA1A78A8-3152-4227-B52D-C9CA8E852463}" type="presOf" srcId="{CB16C3F0-E2C8-458A-A3A5-5B37979D463E}" destId="{02B7E6B8-332D-452E-880B-7740D0EAE45A}" srcOrd="0" destOrd="0" presId="urn:microsoft.com/office/officeart/2005/8/layout/cycle4#1"/>
    <dgm:cxn modelId="{3A0748C9-0BA1-4ADA-9F01-BF41A9C7F21E}" type="presOf" srcId="{B1772CF6-A6C5-450C-9547-F646137C941F}" destId="{B14BDFDE-789F-4145-802C-2B5242C9253B}" srcOrd="1" destOrd="0" presId="urn:microsoft.com/office/officeart/2005/8/layout/cycle4#1"/>
    <dgm:cxn modelId="{0CA07EBA-9336-4E73-B822-AA74CF8F4F22}" srcId="{10B35220-625E-4591-8AA9-645A9E5AD9C0}" destId="{4B6A1A39-7193-4E7E-905E-E1534C5A5BB4}" srcOrd="0" destOrd="0" parTransId="{CCD28E23-BE22-4B64-B01C-4220E1B2EEEB}" sibTransId="{E4BA78FE-665E-48D6-BFBC-1FD25AF42E74}"/>
    <dgm:cxn modelId="{288A0317-7D0F-4641-AF43-B1414E7E65E4}" srcId="{9756672F-F032-4016-8B71-82F32ADD52C1}" destId="{9AA42274-2E8C-4036-9AE2-34CCD1E6FF66}" srcOrd="1" destOrd="0" parTransId="{FCD8FD58-333D-46BE-9199-3B6EBE397AB7}" sibTransId="{44C198D9-1216-40AF-AF33-F206A797960B}"/>
    <dgm:cxn modelId="{E2F8E265-B6A2-4B08-906F-779A37012488}" type="presOf" srcId="{B1772CF6-A6C5-450C-9547-F646137C941F}" destId="{632831F9-EBC4-4E5E-B4EF-78FD7AFC79C0}" srcOrd="0" destOrd="0" presId="urn:microsoft.com/office/officeart/2005/8/layout/cycle4#1"/>
    <dgm:cxn modelId="{8BB113A8-7E88-41A6-9EB2-3F101DA2B385}" srcId="{E7B47C6D-5D52-4E08-A5CC-36E521DDB839}" destId="{9756672F-F032-4016-8B71-82F32ADD52C1}" srcOrd="1" destOrd="0" parTransId="{759BCF06-C3B6-4A6C-A911-E5194AC1CCAC}" sibTransId="{B7DD6C8D-08A0-46E3-B4E1-D69CDCA7DF26}"/>
    <dgm:cxn modelId="{28FD8703-23B7-4995-AE94-46B454453C72}" type="presOf" srcId="{E7B47C6D-5D52-4E08-A5CC-36E521DDB839}" destId="{33363E7B-ECC4-4329-8B1E-5825701479AE}" srcOrd="0" destOrd="0" presId="urn:microsoft.com/office/officeart/2005/8/layout/cycle4#1"/>
    <dgm:cxn modelId="{E907F281-CF89-441B-B8A3-DF667BE5E972}" type="presOf" srcId="{0A785903-0C1C-414D-928F-425B3459D787}" destId="{5D6651B5-0581-4DBE-A4B1-6B2930CF899C}" srcOrd="0" destOrd="1" presId="urn:microsoft.com/office/officeart/2005/8/layout/cycle4#1"/>
    <dgm:cxn modelId="{2776CE37-FED1-4FDD-849A-6FF715727F42}" type="presOf" srcId="{4B6A1A39-7193-4E7E-905E-E1534C5A5BB4}" destId="{029F7E53-7BEE-4E9C-B850-FA39D38B5BD3}" srcOrd="0" destOrd="0" presId="urn:microsoft.com/office/officeart/2005/8/layout/cycle4#1"/>
    <dgm:cxn modelId="{DB802D01-B7C4-4C1F-8C8B-12C8B0AF3D2C}" type="presOf" srcId="{C6DFAE77-FFB0-4014-A199-B31290E2243E}" destId="{5D6651B5-0581-4DBE-A4B1-6B2930CF899C}" srcOrd="0" destOrd="0" presId="urn:microsoft.com/office/officeart/2005/8/layout/cycle4#1"/>
    <dgm:cxn modelId="{A45A4787-FE61-44ED-9926-876EF49E9F7B}" type="presParOf" srcId="{33363E7B-ECC4-4329-8B1E-5825701479AE}" destId="{53CCF434-AAF1-455A-889C-A48AD31BABC9}" srcOrd="0" destOrd="0" presId="urn:microsoft.com/office/officeart/2005/8/layout/cycle4#1"/>
    <dgm:cxn modelId="{D746EB63-FCEE-4050-B95E-2B1B6CF9E532}" type="presParOf" srcId="{53CCF434-AAF1-455A-889C-A48AD31BABC9}" destId="{B54FAC61-C84E-4EB6-BF4D-4103050678A4}" srcOrd="0" destOrd="0" presId="urn:microsoft.com/office/officeart/2005/8/layout/cycle4#1"/>
    <dgm:cxn modelId="{F6B82299-E916-4078-BACF-057B0B348179}" type="presParOf" srcId="{B54FAC61-C84E-4EB6-BF4D-4103050678A4}" destId="{5D6651B5-0581-4DBE-A4B1-6B2930CF899C}" srcOrd="0" destOrd="0" presId="urn:microsoft.com/office/officeart/2005/8/layout/cycle4#1"/>
    <dgm:cxn modelId="{279CB5E0-4FB1-405A-86A1-0AB85C39436F}" type="presParOf" srcId="{B54FAC61-C84E-4EB6-BF4D-4103050678A4}" destId="{1C013850-E6D4-41EA-BF9D-6F0DBA4B0B43}" srcOrd="1" destOrd="0" presId="urn:microsoft.com/office/officeart/2005/8/layout/cycle4#1"/>
    <dgm:cxn modelId="{43538102-B6DB-4CF9-BB38-8ADE7F8EE23D}" type="presParOf" srcId="{53CCF434-AAF1-455A-889C-A48AD31BABC9}" destId="{4E8B0063-640D-4E70-8A85-018A8224A2BF}" srcOrd="1" destOrd="0" presId="urn:microsoft.com/office/officeart/2005/8/layout/cycle4#1"/>
    <dgm:cxn modelId="{82D70118-7597-4866-AEAC-A1B50B0CACC6}" type="presParOf" srcId="{4E8B0063-640D-4E70-8A85-018A8224A2BF}" destId="{19F00D88-FA58-4283-A965-42FF0917AF91}" srcOrd="0" destOrd="0" presId="urn:microsoft.com/office/officeart/2005/8/layout/cycle4#1"/>
    <dgm:cxn modelId="{EF271FFD-74F1-4899-9A86-50933FAC3830}" type="presParOf" srcId="{4E8B0063-640D-4E70-8A85-018A8224A2BF}" destId="{DD1E161A-83A6-4253-99CA-2BBF1FD41D28}" srcOrd="1" destOrd="0" presId="urn:microsoft.com/office/officeart/2005/8/layout/cycle4#1"/>
    <dgm:cxn modelId="{DBEC67F1-DA88-4FD2-AB86-7849B6D44DF1}" type="presParOf" srcId="{53CCF434-AAF1-455A-889C-A48AD31BABC9}" destId="{C9284105-AFD3-4ABC-8851-5DE8C1E5A316}" srcOrd="2" destOrd="0" presId="urn:microsoft.com/office/officeart/2005/8/layout/cycle4#1"/>
    <dgm:cxn modelId="{A92A16E1-9A54-4E8D-8382-EB52A90B25E7}" type="presParOf" srcId="{C9284105-AFD3-4ABC-8851-5DE8C1E5A316}" destId="{632831F9-EBC4-4E5E-B4EF-78FD7AFC79C0}" srcOrd="0" destOrd="0" presId="urn:microsoft.com/office/officeart/2005/8/layout/cycle4#1"/>
    <dgm:cxn modelId="{77072D04-3C5B-484E-8D42-DEFA9B92A2D4}" type="presParOf" srcId="{C9284105-AFD3-4ABC-8851-5DE8C1E5A316}" destId="{B14BDFDE-789F-4145-802C-2B5242C9253B}" srcOrd="1" destOrd="0" presId="urn:microsoft.com/office/officeart/2005/8/layout/cycle4#1"/>
    <dgm:cxn modelId="{93D5927C-68AE-4BFA-865A-A654518C71B7}" type="presParOf" srcId="{53CCF434-AAF1-455A-889C-A48AD31BABC9}" destId="{A2E90F70-9A3F-43F8-8FA3-681E52AA8B86}" srcOrd="3" destOrd="0" presId="urn:microsoft.com/office/officeart/2005/8/layout/cycle4#1"/>
    <dgm:cxn modelId="{AF9996FC-EBF8-4E00-950D-F7F37AE77DD7}" type="presParOf" srcId="{A2E90F70-9A3F-43F8-8FA3-681E52AA8B86}" destId="{029F7E53-7BEE-4E9C-B850-FA39D38B5BD3}" srcOrd="0" destOrd="0" presId="urn:microsoft.com/office/officeart/2005/8/layout/cycle4#1"/>
    <dgm:cxn modelId="{60B02181-B21C-4663-8DB4-D14BDEB22175}" type="presParOf" srcId="{A2E90F70-9A3F-43F8-8FA3-681E52AA8B86}" destId="{BCA2C5B9-B876-42DB-9162-7E7F13764721}" srcOrd="1" destOrd="0" presId="urn:microsoft.com/office/officeart/2005/8/layout/cycle4#1"/>
    <dgm:cxn modelId="{B397F875-8F51-452F-BA59-6D8CF5C74299}" type="presParOf" srcId="{53CCF434-AAF1-455A-889C-A48AD31BABC9}" destId="{9FCBC695-D707-40FD-8AAE-1712F0EE2226}" srcOrd="4" destOrd="0" presId="urn:microsoft.com/office/officeart/2005/8/layout/cycle4#1"/>
    <dgm:cxn modelId="{F5B6E825-BE8C-46F3-934D-735728BD8D53}" type="presParOf" srcId="{33363E7B-ECC4-4329-8B1E-5825701479AE}" destId="{029641C1-7FBE-4DCB-8449-FCF324B0A4DC}" srcOrd="1" destOrd="0" presId="urn:microsoft.com/office/officeart/2005/8/layout/cycle4#1"/>
    <dgm:cxn modelId="{44B326BA-DAF2-4FB8-BA2A-3545E70F1579}" type="presParOf" srcId="{029641C1-7FBE-4DCB-8449-FCF324B0A4DC}" destId="{02B7E6B8-332D-452E-880B-7740D0EAE45A}" srcOrd="0" destOrd="0" presId="urn:microsoft.com/office/officeart/2005/8/layout/cycle4#1"/>
    <dgm:cxn modelId="{82398E71-4260-4AC6-B434-09CA917A1F42}" type="presParOf" srcId="{029641C1-7FBE-4DCB-8449-FCF324B0A4DC}" destId="{F67ACA4F-5372-4354-9748-CEEAD8B9DA2F}" srcOrd="1" destOrd="0" presId="urn:microsoft.com/office/officeart/2005/8/layout/cycle4#1"/>
    <dgm:cxn modelId="{1CCBD2DB-885C-4D9A-92A7-6B9D9E36B0ED}" type="presParOf" srcId="{029641C1-7FBE-4DCB-8449-FCF324B0A4DC}" destId="{D2812205-C401-4010-81B9-974266E60162}" srcOrd="2" destOrd="0" presId="urn:microsoft.com/office/officeart/2005/8/layout/cycle4#1"/>
    <dgm:cxn modelId="{4EB7BFFE-FF30-4A05-A8FF-4C9F7B21EA45}" type="presParOf" srcId="{029641C1-7FBE-4DCB-8449-FCF324B0A4DC}" destId="{F1D69D5B-F26A-407E-9A53-18E71417625D}" srcOrd="3" destOrd="0" presId="urn:microsoft.com/office/officeart/2005/8/layout/cycle4#1"/>
    <dgm:cxn modelId="{7E2FE729-ED3F-4260-89A0-8A2740A47EC5}" type="presParOf" srcId="{029641C1-7FBE-4DCB-8449-FCF324B0A4DC}" destId="{BEC07204-BD53-4E81-9B38-3554EBE79CE0}" srcOrd="4" destOrd="0" presId="urn:microsoft.com/office/officeart/2005/8/layout/cycle4#1"/>
    <dgm:cxn modelId="{A584CDB4-A7E1-4165-AD47-D29848384CDF}" type="presParOf" srcId="{33363E7B-ECC4-4329-8B1E-5825701479AE}" destId="{D8A0AE1F-30CC-44CA-AE71-0B7820B9E1FF}" srcOrd="2" destOrd="0" presId="urn:microsoft.com/office/officeart/2005/8/layout/cycle4#1"/>
    <dgm:cxn modelId="{152232E4-512A-4C11-B6FD-858B36CB8CA2}" type="presParOf" srcId="{33363E7B-ECC4-4329-8B1E-5825701479AE}" destId="{933AC260-C9E9-4C0D-A211-5D12BA4695E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831F9-EBC4-4E5E-B4EF-78FD7AFC79C0}">
      <dsp:nvSpPr>
        <dsp:cNvPr id="0" name=""/>
        <dsp:cNvSpPr/>
      </dsp:nvSpPr>
      <dsp:spPr>
        <a:xfrm>
          <a:off x="4733718" y="1570030"/>
          <a:ext cx="2835138" cy="758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</a:rPr>
            <a:t>ДУХОВНИЙ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600910" y="1776189"/>
        <a:ext cx="1951294" cy="535220"/>
      </dsp:txXfrm>
    </dsp:sp>
    <dsp:sp modelId="{029F7E53-7BEE-4E9C-B850-FA39D38B5BD3}">
      <dsp:nvSpPr>
        <dsp:cNvPr id="0" name=""/>
        <dsp:cNvSpPr/>
      </dsp:nvSpPr>
      <dsp:spPr>
        <a:xfrm>
          <a:off x="991552" y="1570038"/>
          <a:ext cx="2851862" cy="6911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</a:rPr>
            <a:t>ПСИХІЧНИЙ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06735" y="1758011"/>
        <a:ext cx="1965937" cy="488005"/>
      </dsp:txXfrm>
    </dsp:sp>
    <dsp:sp modelId="{19F00D88-FA58-4283-A965-42FF0917AF91}">
      <dsp:nvSpPr>
        <dsp:cNvPr id="0" name=""/>
        <dsp:cNvSpPr/>
      </dsp:nvSpPr>
      <dsp:spPr>
        <a:xfrm>
          <a:off x="4778758" y="353401"/>
          <a:ext cx="2785569" cy="74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</a:rPr>
            <a:t>СОЦІАЛЬНИЙ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630717" y="369689"/>
        <a:ext cx="1917322" cy="523552"/>
      </dsp:txXfrm>
    </dsp:sp>
    <dsp:sp modelId="{5D6651B5-0581-4DBE-A4B1-6B2930CF899C}">
      <dsp:nvSpPr>
        <dsp:cNvPr id="0" name=""/>
        <dsp:cNvSpPr/>
      </dsp:nvSpPr>
      <dsp:spPr>
        <a:xfrm>
          <a:off x="1007963" y="409617"/>
          <a:ext cx="2819040" cy="873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</a:rPr>
            <a:t>ФІЗИЧНИЙ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27152" y="428806"/>
        <a:ext cx="1934950" cy="616782"/>
      </dsp:txXfrm>
    </dsp:sp>
    <dsp:sp modelId="{02B7E6B8-332D-452E-880B-7740D0EAE45A}">
      <dsp:nvSpPr>
        <dsp:cNvPr id="0" name=""/>
        <dsp:cNvSpPr/>
      </dsp:nvSpPr>
      <dsp:spPr>
        <a:xfrm>
          <a:off x="3189612" y="1214990"/>
          <a:ext cx="257314" cy="457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264978" y="1228381"/>
        <a:ext cx="181948" cy="32329"/>
      </dsp:txXfrm>
    </dsp:sp>
    <dsp:sp modelId="{F67ACA4F-5372-4354-9748-CEEAD8B9DA2F}">
      <dsp:nvSpPr>
        <dsp:cNvPr id="0" name=""/>
        <dsp:cNvSpPr/>
      </dsp:nvSpPr>
      <dsp:spPr>
        <a:xfrm rot="5400000" flipH="1" flipV="1">
          <a:off x="5197748" y="1182713"/>
          <a:ext cx="45720" cy="5646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5208915" y="1188083"/>
        <a:ext cx="39923" cy="32329"/>
      </dsp:txXfrm>
    </dsp:sp>
    <dsp:sp modelId="{D2812205-C401-4010-81B9-974266E60162}">
      <dsp:nvSpPr>
        <dsp:cNvPr id="0" name=""/>
        <dsp:cNvSpPr/>
      </dsp:nvSpPr>
      <dsp:spPr>
        <a:xfrm rot="10800000" flipH="1">
          <a:off x="5313412" y="3265251"/>
          <a:ext cx="110235" cy="457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5345699" y="3265251"/>
        <a:ext cx="77948" cy="32329"/>
      </dsp:txXfrm>
    </dsp:sp>
    <dsp:sp modelId="{F1D69D5B-F26A-407E-9A53-18E71417625D}">
      <dsp:nvSpPr>
        <dsp:cNvPr id="0" name=""/>
        <dsp:cNvSpPr/>
      </dsp:nvSpPr>
      <dsp:spPr>
        <a:xfrm rot="16200000" flipH="1" flipV="1">
          <a:off x="3236254" y="3265251"/>
          <a:ext cx="164030" cy="457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295409" y="3254139"/>
        <a:ext cx="32329" cy="115987"/>
      </dsp:txXfrm>
    </dsp:sp>
    <dsp:sp modelId="{D8A0AE1F-30CC-44CA-AE71-0B7820B9E1FF}">
      <dsp:nvSpPr>
        <dsp:cNvPr id="0" name=""/>
        <dsp:cNvSpPr/>
      </dsp:nvSpPr>
      <dsp:spPr>
        <a:xfrm>
          <a:off x="40050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AC260-C9E9-4C0D-A211-5D12BA4695EB}">
      <dsp:nvSpPr>
        <dsp:cNvPr id="0" name=""/>
        <dsp:cNvSpPr/>
      </dsp:nvSpPr>
      <dsp:spPr>
        <a:xfrm rot="10800000">
          <a:off x="40050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2705E-FD0D-48C0-9BC0-DE493D2FEE3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1E41A-07FC-4AA9-ACFF-5EDE5CFB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73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E38CE3-18CE-4A04-8631-1982C99F0A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18E9D0-E66B-4BCB-8046-F917430E7B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677400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788" y="4961964"/>
            <a:ext cx="2529647" cy="1477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«Росток наший</a:t>
            </a:r>
          </a:p>
          <a:p>
            <a:r>
              <a:rPr lang="uk-UA" b="1" dirty="0">
                <a:solidFill>
                  <a:srgbClr val="00B050"/>
                </a:solidFill>
                <a:latin typeface="Franklin Gothic Book" panose="020B0503020102020204" pitchFamily="34" charset="0"/>
              </a:rPr>
              <a:t>в</a:t>
            </a:r>
            <a:r>
              <a:rPr lang="uk-UA" b="1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иросте</a:t>
            </a:r>
          </a:p>
          <a:p>
            <a:r>
              <a:rPr lang="uk-UA" b="1" dirty="0">
                <a:solidFill>
                  <a:srgbClr val="00B050"/>
                </a:solidFill>
                <a:latin typeface="Franklin Gothic Book" panose="020B0503020102020204" pitchFamily="34" charset="0"/>
              </a:rPr>
              <a:t>с</a:t>
            </a:r>
            <a:r>
              <a:rPr lang="uk-UA" b="1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онцем зігрітий</a:t>
            </a:r>
          </a:p>
          <a:p>
            <a:r>
              <a:rPr lang="uk-UA" b="1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і щастя, і користь</a:t>
            </a:r>
          </a:p>
          <a:p>
            <a:pPr algn="just"/>
            <a:r>
              <a:rPr lang="uk-UA" b="1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усім принесе!»</a:t>
            </a:r>
            <a:endParaRPr lang="ru-RU" b="1" dirty="0">
              <a:solidFill>
                <a:srgbClr val="00B05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/>
              <a:t>  </a:t>
            </a:r>
            <a:r>
              <a:rPr lang="uk-UA" sz="3200" b="1" i="1" dirty="0" smtClean="0">
                <a:solidFill>
                  <a:srgbClr val="0033CC"/>
                </a:solidFill>
              </a:rPr>
              <a:t>В програмі існує принцип  «</a:t>
            </a:r>
            <a:r>
              <a:rPr lang="uk-UA" sz="3200" b="1" i="1" dirty="0" err="1" smtClean="0">
                <a:solidFill>
                  <a:srgbClr val="0033CC"/>
                </a:solidFill>
              </a:rPr>
              <a:t>мінімакса</a:t>
            </a:r>
            <a:r>
              <a:rPr lang="uk-UA" sz="3200" b="1" i="1" dirty="0" smtClean="0">
                <a:solidFill>
                  <a:srgbClr val="0033CC"/>
                </a:solidFill>
              </a:rPr>
              <a:t>» </a:t>
            </a:r>
            <a:endParaRPr lang="ru-RU" sz="3200" b="1" i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65027"/>
            <a:ext cx="4662985" cy="4415098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tx1"/>
                </a:solidFill>
              </a:rPr>
              <a:t>Учитель дає максимальні знання, а учні вбирають мінімум (стандарт, який повинен засвоїти дитина). Але є діти більш обдаровані які можуть засвоїти і </a:t>
            </a:r>
            <a:r>
              <a:rPr lang="uk-UA" sz="2000" b="1" dirty="0" smtClean="0">
                <a:solidFill>
                  <a:schemeClr val="tx1"/>
                </a:solidFill>
              </a:rPr>
              <a:t>більше.</a:t>
            </a:r>
          </a:p>
          <a:p>
            <a:pPr marL="0" indent="0">
              <a:buNone/>
            </a:pPr>
            <a:endParaRPr lang="uk-UA" sz="2000" b="1" dirty="0">
              <a:solidFill>
                <a:schemeClr val="tx1"/>
              </a:solidFill>
            </a:endParaRPr>
          </a:p>
          <a:p>
            <a:r>
              <a:rPr lang="ru-RU" sz="2000" b="1" dirty="0" err="1">
                <a:solidFill>
                  <a:schemeClr val="tx1"/>
                </a:solidFill>
              </a:rPr>
              <a:t>Оскільки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свій</a:t>
            </a:r>
            <a:r>
              <a:rPr lang="ru-RU" sz="2000" b="1" dirty="0">
                <a:solidFill>
                  <a:schemeClr val="tx1"/>
                </a:solidFill>
              </a:rPr>
              <a:t> максимум </a:t>
            </a:r>
            <a:r>
              <a:rPr lang="ru-RU" sz="2000" b="1" dirty="0" err="1">
                <a:solidFill>
                  <a:schemeClr val="tx1"/>
                </a:solidFill>
              </a:rPr>
              <a:t>визначає</a:t>
            </a:r>
            <a:r>
              <a:rPr lang="ru-RU" sz="2000" b="1" dirty="0">
                <a:solidFill>
                  <a:schemeClr val="tx1"/>
                </a:solidFill>
              </a:rPr>
              <a:t> з </a:t>
            </a:r>
            <a:r>
              <a:rPr lang="ru-RU" sz="2000" b="1" dirty="0" err="1">
                <a:solidFill>
                  <a:schemeClr val="tx1"/>
                </a:solidFill>
              </a:rPr>
              <a:t>допомогою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вчителя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кожен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учень</a:t>
            </a:r>
            <a:r>
              <a:rPr lang="ru-RU" sz="2000" b="1" dirty="0">
                <a:solidFill>
                  <a:schemeClr val="tx1"/>
                </a:solidFill>
              </a:rPr>
              <a:t>, то ми </a:t>
            </a:r>
            <a:r>
              <a:rPr lang="ru-RU" sz="2000" b="1" dirty="0" err="1">
                <a:solidFill>
                  <a:schemeClr val="tx1"/>
                </a:solidFill>
              </a:rPr>
              <a:t>забезпечуємо</a:t>
            </a:r>
            <a:r>
              <a:rPr lang="ru-RU" sz="2000" b="1" dirty="0">
                <a:solidFill>
                  <a:schemeClr val="tx1"/>
                </a:solidFill>
              </a:rPr>
              <a:t> за </a:t>
            </a:r>
            <a:r>
              <a:rPr lang="ru-RU" sz="2000" b="1" dirty="0" err="1">
                <a:solidFill>
                  <a:schemeClr val="tx1"/>
                </a:solidFill>
              </a:rPr>
              <a:t>допомогою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цього</a:t>
            </a:r>
            <a:r>
              <a:rPr lang="ru-RU" sz="2000" b="1" dirty="0">
                <a:solidFill>
                  <a:schemeClr val="tx1"/>
                </a:solidFill>
              </a:rPr>
              <a:t> принципу </a:t>
            </a:r>
            <a:r>
              <a:rPr lang="ru-RU" sz="2000" b="1" dirty="0" err="1">
                <a:solidFill>
                  <a:schemeClr val="tx1"/>
                </a:solidFill>
              </a:rPr>
              <a:t>індивідуальний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підхід</a:t>
            </a:r>
            <a:endParaRPr lang="uk-UA" sz="2000" b="1" dirty="0" smtClean="0">
              <a:solidFill>
                <a:schemeClr val="tx1"/>
              </a:solidFill>
            </a:endParaRPr>
          </a:p>
          <a:p>
            <a:endParaRPr lang="uk-UA" dirty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sz="2000" dirty="0" smtClean="0"/>
          </a:p>
          <a:p>
            <a:endParaRPr lang="uk-UA" sz="2000" dirty="0"/>
          </a:p>
          <a:p>
            <a:r>
              <a:rPr lang="uk-UA" sz="2000" b="1" dirty="0" smtClean="0">
                <a:solidFill>
                  <a:schemeClr val="tx1"/>
                </a:solidFill>
              </a:rPr>
              <a:t>У </a:t>
            </a:r>
            <a:r>
              <a:rPr lang="uk-UA" sz="2000" b="1" dirty="0">
                <a:solidFill>
                  <a:schemeClr val="tx1"/>
                </a:solidFill>
              </a:rPr>
              <a:t>підручниках міститься матеріал, який учні зобов'язані і можуть засвоїти. Учень може дізнатися максимум, але повинен (під керівництвом вчителя) освоїти мінімум.</a:t>
            </a:r>
            <a:endParaRPr lang="uk-UA" sz="2000" b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792940" cy="29570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980" y="4804012"/>
            <a:ext cx="2788694" cy="19163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99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</a:t>
            </a:r>
            <a:r>
              <a:rPr lang="ru-RU" sz="2400" b="1" i="1" dirty="0" smtClean="0">
                <a:solidFill>
                  <a:srgbClr val="0000FF"/>
                </a:solidFill>
              </a:rPr>
              <a:t>СТРУКТУРА УРОКУ ВВЕДЕННЯ НОВИХ</a:t>
            </a:r>
            <a:r>
              <a:rPr lang="uk-UA" sz="2400" b="1" i="1" dirty="0" smtClean="0">
                <a:solidFill>
                  <a:srgbClr val="0000FF"/>
                </a:solidFill>
              </a:rPr>
              <a:t> ЗНАНЬ МАЄ ВИГЛЯД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FF0000"/>
                </a:solidFill>
              </a:rPr>
              <a:t>Самовизначення учнів </a:t>
            </a:r>
            <a:r>
              <a:rPr lang="uk-UA" sz="2800" b="1" dirty="0" smtClean="0">
                <a:solidFill>
                  <a:schemeClr val="tx1"/>
                </a:solidFill>
              </a:rPr>
              <a:t>(</a:t>
            </a:r>
            <a:r>
              <a:rPr lang="uk-UA" sz="2800" b="1" dirty="0" err="1" smtClean="0">
                <a:solidFill>
                  <a:schemeClr val="tx1"/>
                </a:solidFill>
              </a:rPr>
              <a:t>оргмомент</a:t>
            </a:r>
            <a:r>
              <a:rPr lang="uk-UA" sz="2800" b="1" dirty="0" smtClean="0">
                <a:solidFill>
                  <a:schemeClr val="tx1"/>
                </a:solidFill>
              </a:rPr>
              <a:t>) створення умов для «хочу» і «можу»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FF0000"/>
                </a:solidFill>
              </a:rPr>
              <a:t>Актуалізація знань </a:t>
            </a:r>
            <a:r>
              <a:rPr lang="uk-UA" sz="2800" b="1" dirty="0" smtClean="0">
                <a:solidFill>
                  <a:schemeClr val="tx1"/>
                </a:solidFill>
              </a:rPr>
              <a:t>і фіксація утруднення у діяльності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tx1"/>
                </a:solidFill>
              </a:rPr>
              <a:t>Виявлення причин утруднення і </a:t>
            </a:r>
            <a:r>
              <a:rPr lang="uk-UA" sz="2800" b="1" dirty="0" smtClean="0">
                <a:solidFill>
                  <a:srgbClr val="FF0000"/>
                </a:solidFill>
              </a:rPr>
              <a:t>постановка навчальної задачі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FF0000"/>
                </a:solidFill>
              </a:rPr>
              <a:t>Побудова проекту </a:t>
            </a:r>
            <a:r>
              <a:rPr lang="uk-UA" sz="2800" b="1" dirty="0" smtClean="0">
                <a:solidFill>
                  <a:schemeClr val="tx1"/>
                </a:solidFill>
              </a:rPr>
              <a:t>виходу з утруднення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FF0000"/>
                </a:solidFill>
              </a:rPr>
              <a:t>Первинне закріплення </a:t>
            </a:r>
            <a:r>
              <a:rPr lang="uk-UA" sz="2800" b="1" dirty="0" smtClean="0">
                <a:solidFill>
                  <a:schemeClr val="tx1"/>
                </a:solidFill>
              </a:rPr>
              <a:t>у зовнішньому мовленні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FF0000"/>
                </a:solidFill>
              </a:rPr>
              <a:t>Самостійна робота </a:t>
            </a:r>
            <a:r>
              <a:rPr lang="uk-UA" sz="2800" b="1" dirty="0" smtClean="0">
                <a:solidFill>
                  <a:schemeClr val="tx1"/>
                </a:solidFill>
              </a:rPr>
              <a:t>із самоперевіркою у класі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tx1"/>
                </a:solidFill>
              </a:rPr>
              <a:t>Включення у систему знань і </a:t>
            </a:r>
            <a:r>
              <a:rPr lang="uk-UA" sz="2800" b="1" dirty="0" smtClean="0">
                <a:solidFill>
                  <a:srgbClr val="FF0000"/>
                </a:solidFill>
              </a:rPr>
              <a:t>повторення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FF0000"/>
                </a:solidFill>
              </a:rPr>
              <a:t>Рефлексія </a:t>
            </a:r>
            <a:r>
              <a:rPr lang="uk-UA" sz="2800" b="1" dirty="0" smtClean="0">
                <a:solidFill>
                  <a:schemeClr val="tx1"/>
                </a:solidFill>
              </a:rPr>
              <a:t>діяльності на уроці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153" y="5351930"/>
            <a:ext cx="2070847" cy="155985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27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Самовизначення учнів (створення      умов для «Хочу» і «можу»)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1. Привітання, побажання гарного настрою   </a:t>
            </a:r>
          </a:p>
          <a:p>
            <a:pPr marL="0" indent="0" algn="ctr">
              <a:buNone/>
            </a:pP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2. Долонька до долоньки</a:t>
            </a:r>
          </a:p>
          <a:p>
            <a:pPr marL="0" indent="0" algn="ctr">
              <a:buNone/>
            </a:pP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3. Рапортичка</a:t>
            </a:r>
          </a:p>
          <a:p>
            <a:pPr marL="0" indent="0" algn="ctr">
              <a:buNone/>
            </a:pP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4. Привітання учнів, які прийшли після тривалої відсутності</a:t>
            </a:r>
          </a:p>
          <a:p>
            <a:pPr marL="0" indent="0" algn="ctr">
              <a:buNone/>
            </a:pP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5. Дерево очікувань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-263457" y="11497234"/>
            <a:ext cx="142433" cy="208672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Поместите здесь ваш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3218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Актуалізація знань </a:t>
            </a:r>
            <a:r>
              <a:rPr lang="uk-UA" dirty="0" smtClean="0"/>
              <a:t>і фіксація утруднення у діяльності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b="1" i="1" dirty="0" smtClean="0"/>
              <a:t>Тестові завдання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i="1" dirty="0" smtClean="0"/>
              <a:t>Виконання учнями завдань, подібних до домашніх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i="1" dirty="0" smtClean="0"/>
              <a:t>Постановка додаткових питань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i="1" dirty="0" smtClean="0"/>
              <a:t>Перевірка д</a:t>
            </a:r>
            <a:r>
              <a:rPr lang="en-US" b="1" i="1" dirty="0" smtClean="0"/>
              <a:t>/</a:t>
            </a:r>
            <a:r>
              <a:rPr lang="uk-UA" b="1" i="1" dirty="0" smtClean="0"/>
              <a:t>з за допомогою «еталону»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i="1" dirty="0" smtClean="0"/>
              <a:t>Відповідь «ланцюжком»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i="1" dirty="0" smtClean="0"/>
              <a:t>Різнорівневі самостійні роботи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b="1" i="1" dirty="0" smtClean="0">
                <a:solidFill>
                  <a:srgbClr val="FF0000"/>
                </a:solidFill>
              </a:rPr>
              <a:t>Ключове питання (завдання)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Виявлення причин утруднення і </a:t>
            </a:r>
            <a:r>
              <a:rPr lang="uk-UA" sz="3200" b="1" dirty="0" smtClean="0">
                <a:solidFill>
                  <a:srgbClr val="FF0000"/>
                </a:solidFill>
              </a:rPr>
              <a:t>постановка навчальної задачі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800" b="1" i="1" dirty="0" smtClean="0"/>
              <a:t>Аналіз завдання та визначення проблеми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i="1" dirty="0" smtClean="0"/>
              <a:t>Формулювання теми уроку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i="1" dirty="0" smtClean="0"/>
              <a:t>Висунення гіпотез – мозковий штурм, групова робота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i="1" dirty="0" smtClean="0"/>
              <a:t>Пошук можливих варіантів рішення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i="1" dirty="0" smtClean="0"/>
              <a:t>Добір матеріалу – робота з літературою, опитування, експеримент, дослідження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i="1" dirty="0" smtClean="0"/>
              <a:t>Узагальнення отриманих даних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i="1" dirty="0" smtClean="0"/>
              <a:t>Формування висновків (алгоритму рішення завдання, рішення проблеми тощо)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15775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Первинне закріплення </a:t>
            </a:r>
            <a:r>
              <a:rPr lang="uk-UA" dirty="0" smtClean="0"/>
              <a:t>у зовнішньому мовленні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Асоціативний ряд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Бджолиний вулик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Використання завдань на впізнання визначених об</a:t>
            </a:r>
            <a:r>
              <a:rPr lang="en-US" sz="3600" b="1" i="1" dirty="0" smtClean="0"/>
              <a:t>’</a:t>
            </a:r>
            <a:r>
              <a:rPr lang="uk-UA" sz="3600" b="1" i="1" dirty="0" err="1" smtClean="0"/>
              <a:t>єктів</a:t>
            </a:r>
            <a:endParaRPr lang="uk-UA" sz="3600" b="1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Опитування експертів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Наведення учнями своїх прикладів за новим матеріалом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6502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Самостійна робота </a:t>
            </a:r>
            <a:r>
              <a:rPr lang="uk-UA" sz="2800" b="1" dirty="0" smtClean="0"/>
              <a:t>із самоперевіркою у класі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Складання </a:t>
            </a:r>
            <a:r>
              <a:rPr lang="uk-UA" sz="4000" b="1" i="1" dirty="0" err="1" smtClean="0"/>
              <a:t>взаємообернених</a:t>
            </a:r>
            <a:r>
              <a:rPr lang="uk-UA" sz="4000" b="1" i="1" dirty="0" smtClean="0"/>
              <a:t> задач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Робота за алгоритмом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Спілкування «питання – відповідь»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«що було б, якби …»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Придумай свої завдання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10504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Включення у систему знань і </a:t>
            </a:r>
            <a:r>
              <a:rPr lang="uk-UA" b="1" dirty="0" smtClean="0">
                <a:solidFill>
                  <a:srgbClr val="FF0000"/>
                </a:solidFill>
              </a:rPr>
              <a:t>повторення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Різнорівневі самостійні завдання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Лабіринт дій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Ділова гра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Групова робота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Дебати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b="1" i="1" dirty="0" smtClean="0"/>
              <a:t>Завдання по колу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23052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Рефлексія</a:t>
            </a:r>
            <a:r>
              <a:rPr lang="uk-UA" dirty="0" smtClean="0"/>
              <a:t> діяльності на уроці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Незакінчені речення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«Сонечко»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«Координати»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«Листок зворотного </a:t>
            </a:r>
            <a:r>
              <a:rPr lang="uk-UA" sz="3600" b="1" i="1" dirty="0" err="1" smtClean="0"/>
              <a:t>зв</a:t>
            </a:r>
            <a:r>
              <a:rPr lang="en-US" sz="3600" b="1" i="1" dirty="0" smtClean="0"/>
              <a:t>’</a:t>
            </a:r>
            <a:r>
              <a:rPr lang="uk-UA" sz="3600" b="1" i="1" dirty="0" err="1" smtClean="0"/>
              <a:t>язку</a:t>
            </a:r>
            <a:r>
              <a:rPr lang="uk-UA" sz="3600" b="1" i="1" dirty="0" smtClean="0"/>
              <a:t>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Інтерпретація зображень на листівках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Барометр настрою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600" b="1" i="1" dirty="0" smtClean="0"/>
              <a:t>Торт рішень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5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 </a:t>
            </a:r>
            <a:r>
              <a:rPr lang="uk-UA" b="1" i="1" dirty="0" smtClean="0"/>
              <a:t>                                </a:t>
            </a:r>
            <a:r>
              <a:rPr lang="uk-UA" sz="2700" b="1" i="1" dirty="0" smtClean="0">
                <a:solidFill>
                  <a:srgbClr val="FF0000"/>
                </a:solidFill>
              </a:rPr>
              <a:t>Система дидактичних принципів                </a:t>
            </a:r>
            <a:endParaRPr lang="ru-RU" sz="2700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1. </a:t>
            </a:r>
            <a:r>
              <a:rPr lang="ru-RU" sz="2000" b="1" dirty="0" err="1">
                <a:solidFill>
                  <a:schemeClr val="tx1"/>
                </a:solidFill>
              </a:rPr>
              <a:t>Самостійне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відкриття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дітьми</a:t>
            </a:r>
            <a:r>
              <a:rPr lang="ru-RU" sz="2000" b="1" dirty="0">
                <a:solidFill>
                  <a:schemeClr val="tx1"/>
                </a:solidFill>
              </a:rPr>
              <a:t> нового </a:t>
            </a:r>
            <a:r>
              <a:rPr lang="ru-RU" sz="2000" b="1" dirty="0" err="1">
                <a:solidFill>
                  <a:schemeClr val="tx1"/>
                </a:solidFill>
              </a:rPr>
              <a:t>знання</a:t>
            </a:r>
            <a:r>
              <a:rPr lang="ru-RU" sz="2000" b="1" dirty="0">
                <a:solidFill>
                  <a:schemeClr val="tx1"/>
                </a:solidFill>
              </a:rPr>
              <a:t> (принцип </a:t>
            </a:r>
            <a:r>
              <a:rPr lang="ru-RU" sz="2000" b="1" dirty="0" err="1">
                <a:solidFill>
                  <a:schemeClr val="tx1"/>
                </a:solidFill>
              </a:rPr>
              <a:t>діяльності</a:t>
            </a:r>
            <a:r>
              <a:rPr lang="ru-RU" sz="2000" b="1" dirty="0">
                <a:solidFill>
                  <a:schemeClr val="tx1"/>
                </a:solidFill>
              </a:rPr>
              <a:t>);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2. </a:t>
            </a:r>
            <a:r>
              <a:rPr lang="ru-RU" sz="2000" b="1" dirty="0" err="1">
                <a:solidFill>
                  <a:schemeClr val="tx1"/>
                </a:solidFill>
              </a:rPr>
              <a:t>Наступність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між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усіма</a:t>
            </a:r>
            <a:r>
              <a:rPr lang="ru-RU" sz="2000" b="1" dirty="0">
                <a:solidFill>
                  <a:schemeClr val="tx1"/>
                </a:solidFill>
              </a:rPr>
              <a:t> ступенями </a:t>
            </a:r>
            <a:r>
              <a:rPr lang="ru-RU" sz="2000" b="1" dirty="0" err="1">
                <a:solidFill>
                  <a:schemeClr val="tx1"/>
                </a:solidFill>
              </a:rPr>
              <a:t>навчання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рівні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методології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змісту</a:t>
            </a:r>
            <a:r>
              <a:rPr lang="ru-RU" sz="2000" b="1" dirty="0">
                <a:solidFill>
                  <a:schemeClr val="tx1"/>
                </a:solidFill>
              </a:rPr>
              <a:t> і методики (принцип </a:t>
            </a:r>
            <a:r>
              <a:rPr lang="ru-RU" sz="2000" b="1" dirty="0" err="1">
                <a:solidFill>
                  <a:schemeClr val="tx1"/>
                </a:solidFill>
              </a:rPr>
              <a:t>безперервності</a:t>
            </a:r>
            <a:r>
              <a:rPr lang="ru-RU" sz="2000" b="1" dirty="0">
                <a:solidFill>
                  <a:schemeClr val="tx1"/>
                </a:solidFill>
              </a:rPr>
              <a:t>);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3. </a:t>
            </a:r>
            <a:r>
              <a:rPr lang="ru-RU" sz="2000" b="1" dirty="0" err="1">
                <a:solidFill>
                  <a:schemeClr val="tx1"/>
                </a:solidFill>
              </a:rPr>
              <a:t>Формування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єдиної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картини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світу</a:t>
            </a:r>
            <a:r>
              <a:rPr lang="ru-RU" sz="2000" b="1" dirty="0">
                <a:solidFill>
                  <a:schemeClr val="tx1"/>
                </a:solidFill>
              </a:rPr>
              <a:t> (принцип </a:t>
            </a:r>
            <a:r>
              <a:rPr lang="ru-RU" sz="2000" b="1" dirty="0" err="1">
                <a:solidFill>
                  <a:schemeClr val="tx1"/>
                </a:solidFill>
              </a:rPr>
              <a:t>цілісного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уявлення</a:t>
            </a:r>
            <a:r>
              <a:rPr lang="ru-RU" sz="2000" b="1" dirty="0">
                <a:solidFill>
                  <a:schemeClr val="tx1"/>
                </a:solidFill>
              </a:rPr>
              <a:t> про </a:t>
            </a:r>
            <a:r>
              <a:rPr lang="ru-RU" sz="2000" b="1" dirty="0" err="1">
                <a:solidFill>
                  <a:schemeClr val="tx1"/>
                </a:solidFill>
              </a:rPr>
              <a:t>світ</a:t>
            </a:r>
            <a:r>
              <a:rPr lang="ru-RU" sz="2000" b="1" dirty="0">
                <a:solidFill>
                  <a:schemeClr val="tx1"/>
                </a:solidFill>
              </a:rPr>
              <a:t>);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4. </a:t>
            </a:r>
            <a:r>
              <a:rPr lang="ru-RU" sz="2000" b="1" dirty="0" err="1">
                <a:solidFill>
                  <a:schemeClr val="tx1"/>
                </a:solidFill>
              </a:rPr>
              <a:t>Різнорівневе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навчання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можливість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просування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кожної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дитини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своїм</a:t>
            </a:r>
            <a:r>
              <a:rPr lang="ru-RU" sz="2000" b="1" dirty="0">
                <a:solidFill>
                  <a:schemeClr val="tx1"/>
                </a:solidFill>
              </a:rPr>
              <a:t> темпом (принцип минимакса);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5. </a:t>
            </a:r>
            <a:r>
              <a:rPr lang="ru-RU" sz="2000" b="1" dirty="0" err="1">
                <a:solidFill>
                  <a:schemeClr val="tx1"/>
                </a:solidFill>
              </a:rPr>
              <a:t>Зняття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стрессообразующіх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факторів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навчального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процесу</a:t>
            </a:r>
            <a:r>
              <a:rPr lang="ru-RU" sz="2000" b="1" dirty="0">
                <a:solidFill>
                  <a:schemeClr val="tx1"/>
                </a:solidFill>
              </a:rPr>
              <a:t> (принцип </a:t>
            </a:r>
            <a:r>
              <a:rPr lang="ru-RU" sz="2000" b="1" dirty="0" err="1">
                <a:solidFill>
                  <a:schemeClr val="tx1"/>
                </a:solidFill>
              </a:rPr>
              <a:t>психологічної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комфортності</a:t>
            </a:r>
            <a:r>
              <a:rPr lang="ru-RU" sz="2000" b="1" dirty="0">
                <a:solidFill>
                  <a:schemeClr val="tx1"/>
                </a:solidFill>
              </a:rPr>
              <a:t>);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6. </a:t>
            </a:r>
            <a:r>
              <a:rPr lang="ru-RU" sz="2000" b="1" dirty="0" err="1">
                <a:solidFill>
                  <a:schemeClr val="tx1"/>
                </a:solidFill>
              </a:rPr>
              <a:t>Максимальну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орієнтацію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творче</a:t>
            </a:r>
            <a:r>
              <a:rPr lang="ru-RU" sz="2000" b="1" dirty="0">
                <a:solidFill>
                  <a:schemeClr val="tx1"/>
                </a:solidFill>
              </a:rPr>
              <a:t> начало у </a:t>
            </a:r>
            <a:r>
              <a:rPr lang="ru-RU" sz="2000" b="1" dirty="0" err="1">
                <a:solidFill>
                  <a:schemeClr val="tx1"/>
                </a:solidFill>
              </a:rPr>
              <a:t>навчальній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діяльності</a:t>
            </a:r>
            <a:r>
              <a:rPr lang="ru-RU" sz="2000" b="1" dirty="0">
                <a:solidFill>
                  <a:schemeClr val="tx1"/>
                </a:solidFill>
              </a:rPr>
              <a:t> (принцип </a:t>
            </a:r>
            <a:r>
              <a:rPr lang="ru-RU" sz="2000" b="1" dirty="0" err="1">
                <a:solidFill>
                  <a:schemeClr val="tx1"/>
                </a:solidFill>
              </a:rPr>
              <a:t>творчості</a:t>
            </a:r>
            <a:r>
              <a:rPr lang="ru-RU" sz="2000" b="1" dirty="0">
                <a:solidFill>
                  <a:schemeClr val="tx1"/>
                </a:solidFill>
              </a:rPr>
              <a:t>);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7.Розвиток  </a:t>
            </a:r>
            <a:r>
              <a:rPr lang="ru-RU" sz="2000" b="1" dirty="0" err="1">
                <a:solidFill>
                  <a:schemeClr val="tx1"/>
                </a:solidFill>
              </a:rPr>
              <a:t>варіативності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мислення</a:t>
            </a:r>
            <a:r>
              <a:rPr lang="ru-RU" sz="2000" b="1" dirty="0">
                <a:solidFill>
                  <a:schemeClr val="tx1"/>
                </a:solidFill>
              </a:rPr>
              <a:t> (принцип </a:t>
            </a:r>
            <a:r>
              <a:rPr lang="ru-RU" sz="2000" b="1" dirty="0" err="1">
                <a:solidFill>
                  <a:schemeClr val="tx1"/>
                </a:solidFill>
              </a:rPr>
              <a:t>варіативності</a:t>
            </a:r>
            <a:r>
              <a:rPr lang="ru-RU" sz="2000" b="1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379" y="5008729"/>
            <a:ext cx="1553791" cy="18287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30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z="2200" dirty="0" smtClean="0">
                <a:solidFill>
                  <a:srgbClr val="FF0000"/>
                </a:solidFill>
              </a:rPr>
              <a:t>                      </a:t>
            </a:r>
            <a:r>
              <a:rPr lang="ru-RU" sz="2200" dirty="0" err="1" smtClean="0">
                <a:solidFill>
                  <a:srgbClr val="FF0000"/>
                </a:solidFill>
              </a:rPr>
              <a:t>Програма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дітей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>
                <a:solidFill>
                  <a:srgbClr val="FF0000"/>
                </a:solidFill>
              </a:rPr>
              <a:t>« Росток»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sz="2200" dirty="0" err="1" smtClean="0">
                <a:solidFill>
                  <a:srgbClr val="FF0000"/>
                </a:solidFill>
              </a:rPr>
              <a:t>чому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саме</a:t>
            </a:r>
            <a:r>
              <a:rPr lang="ru-RU" sz="2200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dirty="0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Росток – це створення необхідних умов для всебічного розвитку творчого потенціалу  учнів, розвитку обдарованості дитини на засадах інтеграції, гуманізації, </a:t>
            </a:r>
            <a:r>
              <a:rPr lang="uk-UA" sz="1600" b="1" dirty="0" err="1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екологізації</a:t>
            </a:r>
            <a:r>
              <a:rPr lang="uk-UA" sz="1600" b="1" dirty="0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 змісту освіти та </a:t>
            </a:r>
            <a:r>
              <a:rPr lang="uk-UA" sz="1600" b="1" dirty="0" err="1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діяльнісного</a:t>
            </a:r>
            <a:r>
              <a:rPr lang="uk-UA" sz="1600" b="1" dirty="0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 підходу до навчання та виховання</a:t>
            </a:r>
          </a:p>
          <a:p>
            <a:endParaRPr lang="uk-UA" sz="1600" b="1" dirty="0" smtClean="0">
              <a:solidFill>
                <a:srgbClr val="00990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uk-UA" sz="1600" b="1" dirty="0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  Вчитель дає учням не готові знання, а допомагає побачити проблему і самостійно </a:t>
            </a:r>
            <a:r>
              <a:rPr lang="uk-UA" sz="1600" b="1" dirty="0" err="1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розв</a:t>
            </a:r>
            <a:r>
              <a:rPr lang="en-US" sz="1600" b="1" dirty="0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’</a:t>
            </a:r>
            <a:r>
              <a:rPr lang="uk-UA" sz="1600" b="1" dirty="0" err="1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язати</a:t>
            </a:r>
            <a:r>
              <a:rPr lang="uk-UA" sz="1600" b="1" dirty="0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 її,  вчить мислити нестандартно, творчо підходити до </a:t>
            </a:r>
            <a:r>
              <a:rPr lang="uk-UA" sz="1600" b="1" dirty="0" err="1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розв</a:t>
            </a:r>
            <a:r>
              <a:rPr lang="en-US" sz="1600" b="1" dirty="0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’</a:t>
            </a:r>
            <a:r>
              <a:rPr lang="uk-UA" sz="1600" b="1" dirty="0" err="1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язання</a:t>
            </a:r>
            <a:r>
              <a:rPr lang="uk-UA" sz="1600" b="1" dirty="0" smtClean="0">
                <a:solidFill>
                  <a:srgbClr val="009900"/>
                </a:solidFill>
                <a:latin typeface="Franklin Gothic Book" panose="020B0503020102020204" pitchFamily="34" charset="0"/>
              </a:rPr>
              <a:t> різноманітних завдань</a:t>
            </a:r>
          </a:p>
          <a:p>
            <a:endParaRPr lang="uk-UA" sz="1600" b="1" dirty="0">
              <a:solidFill>
                <a:srgbClr val="00990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ru-RU" sz="1600" b="1" dirty="0" err="1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Навчальна</a:t>
            </a:r>
            <a:r>
              <a:rPr lang="ru-RU" sz="1600" b="1" dirty="0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 </a:t>
            </a:r>
            <a:r>
              <a:rPr lang="ru-RU" sz="1600" b="1" dirty="0" err="1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діяльність</a:t>
            </a:r>
            <a:r>
              <a:rPr lang="ru-RU" sz="1600" b="1" dirty="0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 </a:t>
            </a:r>
            <a:r>
              <a:rPr lang="ru-RU" sz="1600" b="1" dirty="0" err="1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дитини</a:t>
            </a:r>
            <a:r>
              <a:rPr lang="ru-RU" sz="1600" b="1" dirty="0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 </a:t>
            </a:r>
            <a:r>
              <a:rPr lang="ru-RU" sz="1600" b="1" dirty="0" err="1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будується</a:t>
            </a:r>
            <a:r>
              <a:rPr lang="ru-RU" sz="1600" b="1" dirty="0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 </a:t>
            </a:r>
            <a:r>
              <a:rPr lang="ru-RU" sz="1600" b="1" dirty="0" err="1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від</a:t>
            </a:r>
            <a:r>
              <a:rPr lang="ru-RU" sz="1600" b="1" dirty="0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 абстрактного до конкретного, </a:t>
            </a:r>
            <a:r>
              <a:rPr lang="ru-RU" sz="1600" b="1" dirty="0" err="1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від</a:t>
            </a:r>
            <a:r>
              <a:rPr lang="ru-RU" sz="1600" b="1" dirty="0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 </a:t>
            </a:r>
            <a:r>
              <a:rPr lang="ru-RU" sz="1600" b="1" dirty="0" err="1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загального</a:t>
            </a:r>
            <a:r>
              <a:rPr lang="ru-RU" sz="1600" b="1" dirty="0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 до </a:t>
            </a:r>
            <a:r>
              <a:rPr lang="ru-RU" sz="1600" b="1" dirty="0" err="1">
                <a:solidFill>
                  <a:srgbClr val="009900"/>
                </a:solidFill>
                <a:latin typeface="Franklin Gothic Book" panose="020B0503020102020204" pitchFamily="34" charset="0"/>
                <a:ea typeface="Times New Roman"/>
              </a:rPr>
              <a:t>часткового</a:t>
            </a:r>
            <a:endParaRPr lang="uk-UA" sz="1600" b="1" dirty="0" smtClean="0">
              <a:solidFill>
                <a:srgbClr val="00990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                                    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35321" y="2165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92573"/>
            <a:ext cx="4267200" cy="34137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91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Основні види навчальної діяльності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6280" y="1555845"/>
            <a:ext cx="5825319" cy="45242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•  </a:t>
            </a:r>
            <a:r>
              <a:rPr lang="ru-RU" sz="2400" b="1" dirty="0" err="1">
                <a:solidFill>
                  <a:schemeClr val="tx1"/>
                </a:solidFill>
              </a:rPr>
              <a:t>Моделювання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ситуацій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вимагають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впорядкування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предметів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об'єктів</a:t>
            </a:r>
            <a:r>
              <a:rPr lang="ru-RU" sz="2400" b="1" dirty="0">
                <a:solidFill>
                  <a:schemeClr val="tx1"/>
                </a:solidFill>
              </a:rPr>
              <a:t> по </a:t>
            </a:r>
            <a:r>
              <a:rPr lang="ru-RU" sz="2400" b="1" dirty="0" err="1">
                <a:solidFill>
                  <a:schemeClr val="tx1"/>
                </a:solidFill>
              </a:rPr>
              <a:t>довжині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масі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місткості</a:t>
            </a:r>
            <a:r>
              <a:rPr lang="ru-RU" sz="2400" b="1" dirty="0">
                <a:solidFill>
                  <a:schemeClr val="tx1"/>
                </a:solidFill>
              </a:rPr>
              <a:t>, часу; </a:t>
            </a:r>
            <a:r>
              <a:rPr lang="ru-RU" sz="2400" b="1" dirty="0" err="1">
                <a:solidFill>
                  <a:schemeClr val="tx1"/>
                </a:solidFill>
              </a:rPr>
              <a:t>опис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явищ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подій</a:t>
            </a:r>
            <a:r>
              <a:rPr lang="ru-RU" sz="2400" b="1" dirty="0">
                <a:solidFill>
                  <a:schemeClr val="tx1"/>
                </a:solidFill>
              </a:rPr>
              <a:t> з </a:t>
            </a:r>
            <a:r>
              <a:rPr lang="ru-RU" sz="2400" b="1" dirty="0" err="1">
                <a:solidFill>
                  <a:schemeClr val="tx1"/>
                </a:solidFill>
              </a:rPr>
              <a:t>використанням</a:t>
            </a:r>
            <a:r>
              <a:rPr lang="ru-RU" sz="2400" b="1" dirty="0">
                <a:solidFill>
                  <a:schemeClr val="tx1"/>
                </a:solidFill>
              </a:rPr>
              <a:t> величин.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• </a:t>
            </a:r>
            <a:r>
              <a:rPr lang="ru-RU" sz="2400" b="1" dirty="0" err="1">
                <a:solidFill>
                  <a:schemeClr val="tx1"/>
                </a:solidFill>
              </a:rPr>
              <a:t>Виявлення</a:t>
            </a:r>
            <a:r>
              <a:rPr lang="ru-RU" sz="2400" b="1" dirty="0">
                <a:solidFill>
                  <a:schemeClr val="tx1"/>
                </a:solidFill>
              </a:rPr>
              <a:t> моделей </a:t>
            </a:r>
            <a:r>
              <a:rPr lang="ru-RU" sz="2400" b="1" dirty="0" err="1">
                <a:solidFill>
                  <a:schemeClr val="tx1"/>
                </a:solidFill>
              </a:rPr>
              <a:t>геометричних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фігур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математичних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процесів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залежностей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навколишньому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світі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• </a:t>
            </a:r>
            <a:r>
              <a:rPr lang="ru-RU" sz="2400" b="1" dirty="0" err="1">
                <a:solidFill>
                  <a:schemeClr val="tx1"/>
                </a:solidFill>
              </a:rPr>
              <a:t>Аналіз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вирішення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життєвих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ситуацій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вимагають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умінь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знаходити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геометричні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величини</a:t>
            </a:r>
            <a:r>
              <a:rPr lang="ru-RU" sz="2400" b="1" dirty="0">
                <a:solidFill>
                  <a:schemeClr val="tx1"/>
                </a:solidFill>
              </a:rPr>
              <a:t> (</a:t>
            </a:r>
            <a:r>
              <a:rPr lang="ru-RU" sz="2400" b="1" dirty="0" err="1">
                <a:solidFill>
                  <a:schemeClr val="tx1"/>
                </a:solidFill>
              </a:rPr>
              <a:t>планування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розмітка</a:t>
            </a:r>
            <a:r>
              <a:rPr lang="ru-RU" sz="2400" b="1" dirty="0">
                <a:solidFill>
                  <a:schemeClr val="tx1"/>
                </a:solidFill>
              </a:rPr>
              <a:t>), </a:t>
            </a:r>
            <a:r>
              <a:rPr lang="ru-RU" sz="2400" b="1" dirty="0" err="1">
                <a:solidFill>
                  <a:schemeClr val="tx1"/>
                </a:solidFill>
              </a:rPr>
              <a:t>виконувати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побудови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обчислення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аналізувати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залежності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• </a:t>
            </a:r>
            <a:r>
              <a:rPr lang="ru-RU" sz="2400" b="1" dirty="0" err="1">
                <a:solidFill>
                  <a:schemeClr val="tx1"/>
                </a:solidFill>
              </a:rPr>
              <a:t>Прогнозування</a:t>
            </a:r>
            <a:r>
              <a:rPr lang="ru-RU" sz="2400" b="1" dirty="0">
                <a:solidFill>
                  <a:schemeClr val="tx1"/>
                </a:solidFill>
              </a:rPr>
              <a:t> результату </a:t>
            </a:r>
            <a:r>
              <a:rPr lang="ru-RU" sz="2400" b="1" dirty="0" err="1">
                <a:solidFill>
                  <a:schemeClr val="tx1"/>
                </a:solidFill>
              </a:rPr>
              <a:t>обчислення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рішення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задачі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• </a:t>
            </a:r>
            <a:r>
              <a:rPr lang="ru-RU" sz="2400" b="1" dirty="0" err="1">
                <a:solidFill>
                  <a:schemeClr val="tx1"/>
                </a:solidFill>
              </a:rPr>
              <a:t>Планування</a:t>
            </a:r>
            <a:r>
              <a:rPr lang="ru-RU" sz="2400" b="1" dirty="0">
                <a:solidFill>
                  <a:schemeClr val="tx1"/>
                </a:solidFill>
              </a:rPr>
              <a:t> ходу </a:t>
            </a:r>
            <a:r>
              <a:rPr lang="ru-RU" sz="2400" b="1" dirty="0" err="1">
                <a:solidFill>
                  <a:schemeClr val="tx1"/>
                </a:solidFill>
              </a:rPr>
              <a:t>рішення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задачі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виконання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завдання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вимірювання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обчислення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побудову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17" y="1371600"/>
            <a:ext cx="2811438" cy="247706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17" y="3930555"/>
            <a:ext cx="2811438" cy="282082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2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Основні види навчальної діяльності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5336" y="1555845"/>
            <a:ext cx="5866263" cy="452428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• </a:t>
            </a:r>
            <a:r>
              <a:rPr lang="ru-RU" sz="2000" b="1" dirty="0" err="1">
                <a:solidFill>
                  <a:schemeClr val="tx1"/>
                </a:solidFill>
              </a:rPr>
              <a:t>Порівняння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різних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прийомів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обчислень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рішення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задачі</a:t>
            </a:r>
            <a:r>
              <a:rPr lang="ru-RU" sz="2000" b="1" dirty="0">
                <a:solidFill>
                  <a:schemeClr val="tx1"/>
                </a:solidFill>
              </a:rPr>
              <a:t>; </a:t>
            </a:r>
            <a:r>
              <a:rPr lang="ru-RU" sz="2000" b="1" dirty="0" err="1">
                <a:solidFill>
                  <a:schemeClr val="tx1"/>
                </a:solidFill>
              </a:rPr>
              <a:t>вибір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зручного</a:t>
            </a:r>
            <a:r>
              <a:rPr lang="ru-RU" sz="2000" b="1" dirty="0">
                <a:solidFill>
                  <a:schemeClr val="tx1"/>
                </a:solidFill>
              </a:rPr>
              <a:t> способу.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chemeClr val="tx1"/>
                </a:solidFill>
              </a:rPr>
              <a:t>• </a:t>
            </a:r>
            <a:r>
              <a:rPr lang="ru-RU" sz="2000" b="1" dirty="0" err="1">
                <a:solidFill>
                  <a:schemeClr val="tx1"/>
                </a:solidFill>
              </a:rPr>
              <a:t>Покроковий</a:t>
            </a:r>
            <a:r>
              <a:rPr lang="ru-RU" sz="2000" b="1" dirty="0">
                <a:solidFill>
                  <a:schemeClr val="tx1"/>
                </a:solidFill>
              </a:rPr>
              <a:t> контроль </a:t>
            </a:r>
            <a:r>
              <a:rPr lang="ru-RU" sz="2000" b="1" dirty="0" err="1">
                <a:solidFill>
                  <a:schemeClr val="tx1"/>
                </a:solidFill>
              </a:rPr>
              <a:t>правильності</a:t>
            </a:r>
            <a:r>
              <a:rPr lang="ru-RU" sz="2000" b="1" dirty="0">
                <a:solidFill>
                  <a:schemeClr val="tx1"/>
                </a:solidFill>
              </a:rPr>
              <a:t> та </a:t>
            </a:r>
            <a:r>
              <a:rPr lang="ru-RU" sz="2000" b="1" dirty="0" err="1">
                <a:solidFill>
                  <a:schemeClr val="tx1"/>
                </a:solidFill>
              </a:rPr>
              <a:t>повноти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виконання</a:t>
            </a:r>
            <a:r>
              <a:rPr lang="ru-RU" sz="2000" b="1" dirty="0">
                <a:solidFill>
                  <a:schemeClr val="tx1"/>
                </a:solidFill>
              </a:rPr>
              <a:t> алгоритму </a:t>
            </a:r>
            <a:r>
              <a:rPr lang="ru-RU" sz="2000" b="1" dirty="0" err="1" smtClean="0">
                <a:solidFill>
                  <a:schemeClr val="tx1"/>
                </a:solidFill>
              </a:rPr>
              <a:t>арифметично</a:t>
            </a:r>
            <a:r>
              <a:rPr lang="uk-UA" sz="2000" b="1" smtClean="0">
                <a:solidFill>
                  <a:schemeClr val="tx1"/>
                </a:solidFill>
              </a:rPr>
              <a:t>ї</a:t>
            </a:r>
            <a:r>
              <a:rPr lang="ru-RU" sz="2000" b="1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дії</a:t>
            </a:r>
            <a:r>
              <a:rPr lang="ru-RU" sz="2000" b="1" dirty="0">
                <a:solidFill>
                  <a:schemeClr val="tx1"/>
                </a:solidFill>
              </a:rPr>
              <a:t>, плану </a:t>
            </a:r>
            <a:r>
              <a:rPr lang="ru-RU" sz="2000" b="1" dirty="0" err="1">
                <a:solidFill>
                  <a:schemeClr val="tx1"/>
                </a:solidFill>
              </a:rPr>
              <a:t>рішення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текстового </a:t>
            </a:r>
            <a:r>
              <a:rPr lang="ru-RU" sz="2000" b="1" dirty="0" err="1" smtClean="0">
                <a:solidFill>
                  <a:schemeClr val="tx1"/>
                </a:solidFill>
              </a:rPr>
              <a:t>завдання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побудови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геометричної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фігури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chemeClr val="tx1"/>
                </a:solidFill>
              </a:rPr>
              <a:t>• </a:t>
            </a:r>
            <a:r>
              <a:rPr lang="ru-RU" sz="2000" b="1" dirty="0" err="1">
                <a:solidFill>
                  <a:schemeClr val="tx1"/>
                </a:solidFill>
              </a:rPr>
              <a:t>Пошук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виявлення</a:t>
            </a:r>
            <a:r>
              <a:rPr lang="ru-RU" sz="2000" b="1" dirty="0">
                <a:solidFill>
                  <a:schemeClr val="tx1"/>
                </a:solidFill>
              </a:rPr>
              <a:t> і </a:t>
            </a:r>
            <a:r>
              <a:rPr lang="ru-RU" sz="2000" b="1" dirty="0" err="1">
                <a:solidFill>
                  <a:schemeClr val="tx1"/>
                </a:solidFill>
              </a:rPr>
              <a:t>усунення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помилок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логічного</a:t>
            </a:r>
            <a:r>
              <a:rPr lang="ru-RU" sz="2000" b="1" dirty="0">
                <a:solidFill>
                  <a:schemeClr val="tx1"/>
                </a:solidFill>
              </a:rPr>
              <a:t> (в </a:t>
            </a:r>
            <a:r>
              <a:rPr lang="ru-RU" sz="2000" b="1" dirty="0" err="1">
                <a:solidFill>
                  <a:schemeClr val="tx1"/>
                </a:solidFill>
              </a:rPr>
              <a:t>ході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рішення</a:t>
            </a:r>
            <a:r>
              <a:rPr lang="ru-RU" sz="2000" b="1" dirty="0">
                <a:solidFill>
                  <a:schemeClr val="tx1"/>
                </a:solidFill>
              </a:rPr>
              <a:t>) і </a:t>
            </a:r>
            <a:r>
              <a:rPr lang="ru-RU" sz="2000" b="1" dirty="0" err="1">
                <a:solidFill>
                  <a:schemeClr val="tx1"/>
                </a:solidFill>
              </a:rPr>
              <a:t>арифметичного</a:t>
            </a:r>
            <a:r>
              <a:rPr lang="ru-RU" sz="2000" b="1" dirty="0">
                <a:solidFill>
                  <a:schemeClr val="tx1"/>
                </a:solidFill>
              </a:rPr>
              <a:t> (в </a:t>
            </a:r>
            <a:r>
              <a:rPr lang="ru-RU" sz="2000" b="1" dirty="0" err="1">
                <a:solidFill>
                  <a:schemeClr val="tx1"/>
                </a:solidFill>
              </a:rPr>
              <a:t>обчисленні</a:t>
            </a:r>
            <a:r>
              <a:rPr lang="ru-RU" sz="2000" b="1" dirty="0">
                <a:solidFill>
                  <a:schemeClr val="tx1"/>
                </a:solidFill>
              </a:rPr>
              <a:t>) характеру.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chemeClr val="tx1"/>
                </a:solidFill>
              </a:rPr>
              <a:t>• </a:t>
            </a:r>
            <a:r>
              <a:rPr lang="ru-RU" sz="2000" b="1" dirty="0" err="1">
                <a:solidFill>
                  <a:schemeClr val="tx1"/>
                </a:solidFill>
              </a:rPr>
              <a:t>Збір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узагальнення</a:t>
            </a:r>
            <a:r>
              <a:rPr lang="ru-RU" sz="2000" b="1" dirty="0">
                <a:solidFill>
                  <a:schemeClr val="tx1"/>
                </a:solidFill>
              </a:rPr>
              <a:t> та </a:t>
            </a:r>
            <a:r>
              <a:rPr lang="ru-RU" sz="2000" b="1" dirty="0" err="1">
                <a:solidFill>
                  <a:schemeClr val="tx1"/>
                </a:solidFill>
              </a:rPr>
              <a:t>подання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даних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отриманих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ході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самостійно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проведених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опитувань</a:t>
            </a:r>
            <a:r>
              <a:rPr lang="ru-RU" sz="2000" b="1" dirty="0">
                <a:solidFill>
                  <a:schemeClr val="tx1"/>
                </a:solidFill>
              </a:rPr>
              <a:t> (без </a:t>
            </a:r>
            <a:r>
              <a:rPr lang="ru-RU" sz="2000" b="1" dirty="0" err="1">
                <a:solidFill>
                  <a:schemeClr val="tx1"/>
                </a:solidFill>
              </a:rPr>
              <a:t>використання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комп'ютера</a:t>
            </a:r>
            <a:r>
              <a:rPr lang="ru-RU" sz="2000" b="1" dirty="0">
                <a:solidFill>
                  <a:schemeClr val="tx1"/>
                </a:solidFill>
              </a:rPr>
              <a:t>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chemeClr val="tx1"/>
                </a:solidFill>
              </a:rPr>
              <a:t>• </a:t>
            </a:r>
            <a:r>
              <a:rPr lang="ru-RU" sz="2000" b="1" dirty="0" err="1">
                <a:solidFill>
                  <a:schemeClr val="tx1"/>
                </a:solidFill>
              </a:rPr>
              <a:t>Пошук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необхідної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інформації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навчальній</a:t>
            </a:r>
            <a:r>
              <a:rPr lang="ru-RU" sz="2000" b="1" dirty="0">
                <a:solidFill>
                  <a:schemeClr val="tx1"/>
                </a:solidFill>
              </a:rPr>
              <a:t> і </a:t>
            </a:r>
            <a:r>
              <a:rPr lang="ru-RU" sz="2000" b="1" dirty="0" err="1">
                <a:solidFill>
                  <a:schemeClr val="tx1"/>
                </a:solidFill>
              </a:rPr>
              <a:t>довідковій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літературі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209800" cy="21903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23" y="3657599"/>
            <a:ext cx="3001133" cy="301615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77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</a:t>
            </a:r>
            <a:r>
              <a:rPr lang="uk-UA" sz="4800" b="1" dirty="0" smtClean="0">
                <a:solidFill>
                  <a:srgbClr val="FF0000"/>
                </a:solidFill>
              </a:rPr>
              <a:t>висновки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85047"/>
            <a:ext cx="5894294" cy="5432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1. В </a:t>
            </a:r>
            <a:r>
              <a:rPr lang="ru-RU" sz="2000" b="1" i="1" dirty="0" err="1">
                <a:solidFill>
                  <a:schemeClr val="tx1"/>
                </a:solidFill>
              </a:rPr>
              <a:t>учнів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формується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вміння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вчитися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2.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Наявність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ефективної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взаємодії</a:t>
            </a:r>
            <a:r>
              <a:rPr lang="ru-RU" sz="2000" b="1" i="1" dirty="0">
                <a:solidFill>
                  <a:schemeClr val="tx1"/>
                </a:solidFill>
              </a:rPr>
              <a:t> педагога </a:t>
            </a:r>
            <a:r>
              <a:rPr lang="ru-RU" sz="2000" b="1" i="1" dirty="0" smtClean="0">
                <a:solidFill>
                  <a:schemeClr val="tx1"/>
                </a:solidFill>
              </a:rPr>
              <a:t> та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учнів</a:t>
            </a:r>
            <a:r>
              <a:rPr lang="ru-RU" sz="2000" b="1" i="1" dirty="0" smtClean="0">
                <a:solidFill>
                  <a:schemeClr val="tx1"/>
                </a:solidFill>
              </a:rPr>
              <a:t> на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уроці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3. Велика  </a:t>
            </a:r>
            <a:r>
              <a:rPr lang="ru-RU" sz="2000" b="1" i="1" dirty="0" err="1">
                <a:solidFill>
                  <a:schemeClr val="tx1"/>
                </a:solidFill>
              </a:rPr>
              <a:t>кількість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мовних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висловлювань</a:t>
            </a:r>
            <a:r>
              <a:rPr lang="ru-RU" sz="2000" b="1" i="1" dirty="0">
                <a:solidFill>
                  <a:schemeClr val="tx1"/>
                </a:solidFill>
              </a:rPr>
              <a:t> на </a:t>
            </a:r>
            <a:r>
              <a:rPr lang="ru-RU" sz="2000" b="1" i="1" dirty="0" err="1">
                <a:solidFill>
                  <a:schemeClr val="tx1"/>
                </a:solidFill>
              </a:rPr>
              <a:t>уроці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здійснюється</a:t>
            </a:r>
            <a:r>
              <a:rPr lang="ru-RU" sz="2000" b="1" i="1" dirty="0">
                <a:solidFill>
                  <a:schemeClr val="tx1"/>
                </a:solidFill>
              </a:rPr>
              <a:t> за </a:t>
            </a:r>
            <a:r>
              <a:rPr lang="ru-RU" sz="2000" b="1" i="1" dirty="0" err="1">
                <a:solidFill>
                  <a:schemeClr val="tx1"/>
                </a:solidFill>
              </a:rPr>
              <a:t>ініціативою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учнів</a:t>
            </a:r>
            <a:r>
              <a:rPr lang="ru-RU" sz="2000" b="1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4. </a:t>
            </a:r>
            <a:r>
              <a:rPr lang="ru-RU" sz="2000" b="1" i="1" dirty="0" err="1">
                <a:solidFill>
                  <a:schemeClr val="tx1"/>
                </a:solidFill>
              </a:rPr>
              <a:t>Адекватне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прийняття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допомоги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дорослого</a:t>
            </a:r>
            <a:r>
              <a:rPr lang="ru-RU" sz="2000" b="1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5.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Сформовае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вміння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дискутувати</a:t>
            </a:r>
            <a:r>
              <a:rPr lang="ru-RU" sz="2000" b="1" i="1" dirty="0">
                <a:solidFill>
                  <a:schemeClr val="tx1"/>
                </a:solidFill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</a:rPr>
              <a:t>міркувати</a:t>
            </a:r>
            <a:r>
              <a:rPr lang="ru-RU" sz="2000" b="1" i="1" dirty="0">
                <a:solidFill>
                  <a:schemeClr val="tx1"/>
                </a:solidFill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</a:rPr>
              <a:t>доводити</a:t>
            </a:r>
            <a:r>
              <a:rPr lang="ru-RU" sz="2000" b="1" i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6.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Висока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активність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учнів</a:t>
            </a:r>
            <a:r>
              <a:rPr lang="ru-RU" sz="2000" b="1" i="1" dirty="0">
                <a:solidFill>
                  <a:schemeClr val="tx1"/>
                </a:solidFill>
              </a:rPr>
              <a:t> на </a:t>
            </a:r>
            <a:r>
              <a:rPr lang="ru-RU" sz="2000" b="1" i="1" dirty="0" err="1">
                <a:solidFill>
                  <a:schemeClr val="tx1"/>
                </a:solidFill>
              </a:rPr>
              <a:t>уроці</a:t>
            </a:r>
            <a:r>
              <a:rPr lang="ru-RU" sz="2000" b="1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7. Сформована </a:t>
            </a:r>
            <a:r>
              <a:rPr lang="ru-RU" sz="2000" b="1" i="1" dirty="0" err="1">
                <a:solidFill>
                  <a:schemeClr val="tx1"/>
                </a:solidFill>
              </a:rPr>
              <a:t>готовність</a:t>
            </a:r>
            <a:r>
              <a:rPr lang="ru-RU" sz="2000" b="1" i="1" dirty="0">
                <a:solidFill>
                  <a:schemeClr val="tx1"/>
                </a:solidFill>
              </a:rPr>
              <a:t> до </a:t>
            </a:r>
            <a:r>
              <a:rPr lang="ru-RU" sz="2000" b="1" i="1" dirty="0" err="1">
                <a:solidFill>
                  <a:schemeClr val="tx1"/>
                </a:solidFill>
              </a:rPr>
              <a:t>саморозвитку</a:t>
            </a:r>
            <a:r>
              <a:rPr lang="ru-RU" sz="2000" b="1" i="1" dirty="0">
                <a:solidFill>
                  <a:schemeClr val="tx1"/>
                </a:solidFill>
              </a:rPr>
              <a:t>: </a:t>
            </a:r>
            <a:r>
              <a:rPr lang="ru-RU" sz="2000" b="1" i="1" dirty="0" err="1">
                <a:solidFill>
                  <a:schemeClr val="tx1"/>
                </a:solidFill>
              </a:rPr>
              <a:t>самостійно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відкривати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нові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знання</a:t>
            </a:r>
            <a:r>
              <a:rPr lang="ru-RU" sz="2000" b="1" i="1" dirty="0">
                <a:solidFill>
                  <a:schemeClr val="tx1"/>
                </a:solidFill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</a:rPr>
              <a:t>дійти</a:t>
            </a:r>
            <a:r>
              <a:rPr lang="ru-RU" sz="2000" b="1" i="1" dirty="0">
                <a:solidFill>
                  <a:schemeClr val="tx1"/>
                </a:solidFill>
              </a:rPr>
              <a:t> до </a:t>
            </a:r>
            <a:r>
              <a:rPr lang="ru-RU" sz="2000" b="1" i="1" dirty="0" err="1">
                <a:solidFill>
                  <a:schemeClr val="tx1"/>
                </a:solidFill>
              </a:rPr>
              <a:t>істини</a:t>
            </a:r>
            <a:r>
              <a:rPr lang="ru-RU" sz="2000" b="1" i="1" dirty="0">
                <a:solidFill>
                  <a:schemeClr val="tx1"/>
                </a:solidFill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</a:rPr>
              <a:t>знайти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правильне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рішення</a:t>
            </a:r>
            <a:r>
              <a:rPr lang="ru-RU" sz="2000" b="1" i="1" dirty="0">
                <a:solidFill>
                  <a:schemeClr val="tx1"/>
                </a:solidFill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</a:rPr>
              <a:t>проявити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свої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здібності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000" b="1" i="1" dirty="0">
                <a:solidFill>
                  <a:schemeClr val="tx1"/>
                </a:solidFill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</a:rPr>
              <a:t>«</a:t>
            </a:r>
            <a:r>
              <a:rPr lang="uk-UA" sz="2000" b="1" i="1" dirty="0" smtClean="0">
                <a:solidFill>
                  <a:srgbClr val="FF0066"/>
                </a:solidFill>
              </a:rPr>
              <a:t>Саморозвиток </a:t>
            </a:r>
            <a:r>
              <a:rPr lang="uk-UA" sz="2000" b="1" i="1" dirty="0" smtClean="0">
                <a:solidFill>
                  <a:schemeClr val="tx1"/>
                </a:solidFill>
              </a:rPr>
              <a:t>є тим необхідним </a:t>
            </a:r>
            <a:r>
              <a:rPr lang="uk-UA" sz="2000" b="1" i="1" dirty="0" err="1" smtClean="0">
                <a:solidFill>
                  <a:schemeClr val="tx1"/>
                </a:solidFill>
              </a:rPr>
              <a:t>грунтом</a:t>
            </a:r>
            <a:r>
              <a:rPr lang="uk-UA" sz="2000" b="1" i="1" dirty="0" smtClean="0">
                <a:solidFill>
                  <a:schemeClr val="tx1"/>
                </a:solidFill>
              </a:rPr>
              <a:t>, на якому тільки і може існувати школа» П.Ф.</a:t>
            </a:r>
            <a:r>
              <a:rPr lang="uk-UA" sz="2000" b="1" i="1" dirty="0" err="1" smtClean="0">
                <a:solidFill>
                  <a:schemeClr val="tx1"/>
                </a:solidFill>
              </a:rPr>
              <a:t>Каптєрєв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942" y="981635"/>
            <a:ext cx="3145118" cy="255494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388" y="3455894"/>
            <a:ext cx="3119718" cy="317350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89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22729"/>
            <a:ext cx="8686800" cy="2380130"/>
          </a:xfrm>
        </p:spPr>
        <p:txBody>
          <a:bodyPr>
            <a:normAutofit fontScale="90000"/>
          </a:bodyPr>
          <a:lstStyle/>
          <a:p>
            <a:r>
              <a:rPr lang="uk-UA" i="1" dirty="0">
                <a:solidFill>
                  <a:srgbClr val="C00000"/>
                </a:solidFill>
              </a:rPr>
              <a:t> </a:t>
            </a:r>
            <a:r>
              <a:rPr lang="uk-UA" i="1" dirty="0" smtClean="0">
                <a:solidFill>
                  <a:srgbClr val="C00000"/>
                </a:solidFill>
              </a:rPr>
              <a:t>                            </a:t>
            </a:r>
            <a:r>
              <a:rPr lang="uk-UA" sz="4000" i="1" dirty="0" smtClean="0">
                <a:solidFill>
                  <a:srgbClr val="C00000"/>
                </a:solidFill>
              </a:rPr>
              <a:t>Актуальність</a:t>
            </a:r>
            <a:br>
              <a:rPr lang="uk-UA" sz="4000" i="1" dirty="0" smtClean="0">
                <a:solidFill>
                  <a:srgbClr val="C00000"/>
                </a:solidFill>
              </a:rPr>
            </a:br>
            <a:r>
              <a:rPr lang="uk-UA" sz="4000" i="1" dirty="0" smtClean="0">
                <a:solidFill>
                  <a:srgbClr val="C00000"/>
                </a:solidFill>
              </a:rPr>
              <a:t>    </a:t>
            </a:r>
            <a:r>
              <a:rPr lang="uk-UA" sz="4000" i="1" dirty="0" smtClean="0">
                <a:solidFill>
                  <a:schemeClr val="tx1"/>
                </a:solidFill>
              </a:rPr>
              <a:t>«</a:t>
            </a:r>
            <a:r>
              <a:rPr lang="ru-RU" sz="2700" b="1" i="1" dirty="0" err="1" smtClean="0">
                <a:solidFill>
                  <a:schemeClr val="tx1"/>
                </a:solidFill>
              </a:rPr>
              <a:t>Єдиний</a:t>
            </a:r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sz="2700" b="1" i="1" dirty="0">
                <a:solidFill>
                  <a:schemeClr val="tx1"/>
                </a:solidFill>
              </a:rPr>
              <a:t>шлях, </a:t>
            </a:r>
            <a:r>
              <a:rPr lang="ru-RU" sz="2700" b="1" i="1" dirty="0" err="1">
                <a:solidFill>
                  <a:schemeClr val="tx1"/>
                </a:solidFill>
              </a:rPr>
              <a:t>що</a:t>
            </a:r>
            <a:r>
              <a:rPr lang="ru-RU" sz="2700" b="1" i="1" dirty="0">
                <a:solidFill>
                  <a:schemeClr val="tx1"/>
                </a:solidFill>
              </a:rPr>
              <a:t> </a:t>
            </a:r>
            <a:r>
              <a:rPr lang="ru-RU" sz="2700" b="1" i="1" dirty="0" err="1">
                <a:solidFill>
                  <a:schemeClr val="tx1"/>
                </a:solidFill>
              </a:rPr>
              <a:t>веде</a:t>
            </a:r>
            <a:r>
              <a:rPr lang="ru-RU" sz="2700" b="1" i="1" dirty="0">
                <a:solidFill>
                  <a:schemeClr val="tx1"/>
                </a:solidFill>
              </a:rPr>
              <a:t> до </a:t>
            </a:r>
            <a:r>
              <a:rPr lang="ru-RU" sz="2700" b="1" i="1" dirty="0" err="1">
                <a:solidFill>
                  <a:schemeClr val="tx1"/>
                </a:solidFill>
              </a:rPr>
              <a:t>знань</a:t>
            </a:r>
            <a:r>
              <a:rPr lang="ru-RU" sz="2700" b="1" i="1" dirty="0">
                <a:solidFill>
                  <a:schemeClr val="tx1"/>
                </a:solidFill>
              </a:rPr>
              <a:t>, - </a:t>
            </a:r>
            <a:r>
              <a:rPr lang="ru-RU" sz="2700" b="1" i="1" dirty="0" err="1">
                <a:solidFill>
                  <a:schemeClr val="tx1"/>
                </a:solidFill>
              </a:rPr>
              <a:t>це</a:t>
            </a:r>
            <a:r>
              <a:rPr lang="ru-RU" sz="2700" b="1" i="1" dirty="0">
                <a:solidFill>
                  <a:schemeClr val="tx1"/>
                </a:solidFill>
              </a:rPr>
              <a:t> </a:t>
            </a:r>
            <a:r>
              <a:rPr lang="ru-RU" sz="2700" b="1" i="1" dirty="0" err="1">
                <a:solidFill>
                  <a:schemeClr val="tx1"/>
                </a:solidFill>
              </a:rPr>
              <a:t>діяльність</a:t>
            </a:r>
            <a:r>
              <a:rPr lang="ru-RU" sz="2700" b="1" i="1" dirty="0">
                <a:solidFill>
                  <a:schemeClr val="tx1"/>
                </a:solidFill>
              </a:rPr>
              <a:t> </a:t>
            </a:r>
            <a:r>
              <a:rPr lang="ru-RU" sz="2700" b="1" i="1" dirty="0" smtClean="0">
                <a:solidFill>
                  <a:schemeClr val="tx1"/>
                </a:solidFill>
              </a:rPr>
              <a:t>«</a:t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r>
              <a:rPr lang="ru-RU" sz="2700" b="1" i="1" dirty="0">
                <a:solidFill>
                  <a:schemeClr val="tx1"/>
                </a:solidFill>
              </a:rPr>
              <a:t> </a:t>
            </a:r>
            <a:r>
              <a:rPr lang="ru-RU" sz="2700" b="1" i="1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sz="2700" b="1" i="1" dirty="0">
                <a:solidFill>
                  <a:schemeClr val="tx1"/>
                </a:solidFill>
              </a:rPr>
              <a:t/>
            </a:r>
            <a:br>
              <a:rPr lang="ru-RU" sz="2700" b="1" i="1" dirty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</a:rPr>
              <a:t>              </a:t>
            </a:r>
            <a:endParaRPr lang="ru-RU" sz="2700" b="1" i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986119"/>
            <a:ext cx="3675529" cy="55670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                   «</a:t>
            </a:r>
            <a:r>
              <a:rPr lang="ru-RU" sz="2600" b="1" dirty="0" err="1">
                <a:solidFill>
                  <a:schemeClr val="tx1"/>
                </a:solidFill>
              </a:rPr>
              <a:t>Розкажи</a:t>
            </a:r>
            <a:r>
              <a:rPr lang="ru-RU" sz="2600" b="1" dirty="0">
                <a:solidFill>
                  <a:schemeClr val="tx1"/>
                </a:solidFill>
              </a:rPr>
              <a:t> - і я забуду,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            Покажи </a:t>
            </a:r>
            <a:r>
              <a:rPr lang="ru-RU" sz="2600" b="1" dirty="0">
                <a:solidFill>
                  <a:schemeClr val="tx1"/>
                </a:solidFill>
              </a:rPr>
              <a:t>- і я </a:t>
            </a:r>
            <a:r>
              <a:rPr lang="ru-RU" sz="2600" b="1" dirty="0" err="1">
                <a:solidFill>
                  <a:schemeClr val="tx1"/>
                </a:solidFill>
              </a:rPr>
              <a:t>запам'ятаю</a:t>
            </a:r>
            <a:r>
              <a:rPr lang="ru-RU" sz="2600" b="1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 Дай </a:t>
            </a:r>
            <a:r>
              <a:rPr lang="ru-RU" sz="2600" b="1" dirty="0" err="1">
                <a:solidFill>
                  <a:schemeClr val="tx1"/>
                </a:solidFill>
              </a:rPr>
              <a:t>спробувати</a:t>
            </a:r>
            <a:r>
              <a:rPr lang="ru-RU" sz="2600" b="1" dirty="0">
                <a:solidFill>
                  <a:schemeClr val="tx1"/>
                </a:solidFill>
              </a:rPr>
              <a:t> - і я </a:t>
            </a:r>
            <a:r>
              <a:rPr lang="ru-RU" sz="2600" b="1" dirty="0" err="1">
                <a:solidFill>
                  <a:schemeClr val="tx1"/>
                </a:solidFill>
              </a:rPr>
              <a:t>зрозумію</a:t>
            </a:r>
            <a:r>
              <a:rPr lang="ru-RU" sz="2600" b="1" dirty="0">
                <a:solidFill>
                  <a:schemeClr val="tx1"/>
                </a:solidFill>
              </a:rPr>
              <a:t> 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Створення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розвивальних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освітніх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програм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зорієнтованих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формування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здібностей</a:t>
            </a:r>
            <a:r>
              <a:rPr lang="ru-RU" b="1" dirty="0">
                <a:solidFill>
                  <a:schemeClr val="tx1"/>
                </a:solidFill>
              </a:rPr>
              <a:t> до: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• </a:t>
            </a:r>
            <a:r>
              <a:rPr lang="ru-RU" b="1" dirty="0" err="1">
                <a:solidFill>
                  <a:schemeClr val="tx1"/>
                </a:solidFill>
              </a:rPr>
              <a:t>самоорганізації</a:t>
            </a:r>
            <a:r>
              <a:rPr lang="ru-RU" b="1" dirty="0">
                <a:solidFill>
                  <a:schemeClr val="tx1"/>
                </a:solidFill>
              </a:rPr>
              <a:t>; 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</a:t>
            </a:r>
            <a:r>
              <a:rPr lang="ru-RU" b="1" dirty="0" err="1">
                <a:solidFill>
                  <a:schemeClr val="tx1"/>
                </a:solidFill>
              </a:rPr>
              <a:t>самонавчання</a:t>
            </a:r>
            <a:r>
              <a:rPr lang="ru-RU" b="1" dirty="0">
                <a:solidFill>
                  <a:schemeClr val="tx1"/>
                </a:solidFill>
              </a:rPr>
              <a:t>; 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</a:t>
            </a:r>
            <a:r>
              <a:rPr lang="ru-RU" b="1" dirty="0" err="1">
                <a:solidFill>
                  <a:schemeClr val="tx1"/>
                </a:solidFill>
              </a:rPr>
              <a:t>саморозвитку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158" y="2743200"/>
            <a:ext cx="465333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7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0066"/>
                </a:solidFill>
              </a:rPr>
              <a:t>              Розвиток дитини = </a:t>
            </a:r>
            <a:br>
              <a:rPr lang="uk-UA" sz="4000" dirty="0" smtClean="0">
                <a:solidFill>
                  <a:srgbClr val="FF0066"/>
                </a:solidFill>
              </a:rPr>
            </a:br>
            <a:r>
              <a:rPr lang="uk-UA" sz="4000" dirty="0" smtClean="0">
                <a:solidFill>
                  <a:srgbClr val="FF0066"/>
                </a:solidFill>
              </a:rPr>
              <a:t>          </a:t>
            </a:r>
            <a:r>
              <a:rPr lang="uk-UA" sz="4000" dirty="0" smtClean="0">
                <a:solidFill>
                  <a:srgbClr val="0066FF"/>
                </a:solidFill>
              </a:rPr>
              <a:t>навчання + виховання</a:t>
            </a:r>
            <a:endParaRPr lang="ru-RU" sz="4000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41098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046" y="1667435"/>
            <a:ext cx="1899397" cy="29628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1" y="4277776"/>
            <a:ext cx="3653765" cy="247264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87" y="4101353"/>
            <a:ext cx="3594972" cy="263763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24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/>
              </a:rPr>
              <a:t>         </a:t>
            </a:r>
            <a:r>
              <a:rPr lang="ru-RU" sz="2000" b="1" i="1" dirty="0" err="1" smtClean="0">
                <a:solidFill>
                  <a:srgbClr val="FF0000"/>
                </a:solidFill>
                <a:effectLst/>
              </a:rPr>
              <a:t>Твореціь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 «ростка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» 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 Л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. 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Г. </a:t>
            </a:r>
            <a:r>
              <a:rPr lang="ru-RU" sz="2000" b="1" i="1" dirty="0" err="1">
                <a:solidFill>
                  <a:srgbClr val="FF0000"/>
                </a:solidFill>
                <a:effectLst/>
              </a:rPr>
              <a:t>Петерсон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/>
              </a:rPr>
              <a:t>вважає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effectLst/>
              </a:rPr>
              <a:t>що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</a:rPr>
              <a:t>традиційні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</a:rPr>
              <a:t>вчительські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 установки </a:t>
            </a:r>
            <a:r>
              <a:rPr lang="ru-RU" sz="2000" b="1" i="1" dirty="0" err="1">
                <a:solidFill>
                  <a:srgbClr val="FF0000"/>
                </a:solidFill>
                <a:effectLst/>
              </a:rPr>
              <a:t>повинні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</a:rPr>
              <a:t>змінитися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</a:rPr>
              <a:t>принципово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</a:rPr>
              <a:t>новими</a:t>
            </a:r>
            <a:r>
              <a:rPr lang="ru-RU" sz="2000" b="1" i="1" dirty="0">
                <a:solidFill>
                  <a:srgbClr val="FF0000"/>
                </a:solidFill>
                <a:effectLst/>
              </a:rPr>
              <a:t>: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061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99"/>
                </a:solidFill>
              </a:rPr>
              <a:t>Не </a:t>
            </a:r>
            <a:r>
              <a:rPr lang="ru-RU" sz="2400" b="1" dirty="0" err="1">
                <a:solidFill>
                  <a:srgbClr val="000099"/>
                </a:solidFill>
              </a:rPr>
              <a:t>копіюй</a:t>
            </a:r>
            <a:r>
              <a:rPr lang="ru-RU" sz="2400" b="1" dirty="0">
                <a:solidFill>
                  <a:srgbClr val="000099"/>
                </a:solidFill>
              </a:rPr>
              <a:t> мене і книги, </a:t>
            </a:r>
            <a:r>
              <a:rPr lang="ru-RU" sz="2400" b="1" dirty="0" err="1">
                <a:solidFill>
                  <a:srgbClr val="000099"/>
                </a:solidFill>
              </a:rPr>
              <a:t>звертайся</a:t>
            </a:r>
            <a:r>
              <a:rPr lang="ru-RU" sz="2400" b="1" dirty="0">
                <a:solidFill>
                  <a:srgbClr val="000099"/>
                </a:solidFill>
              </a:rPr>
              <a:t> до </a:t>
            </a:r>
            <a:r>
              <a:rPr lang="ru-RU" sz="2400" b="1" dirty="0" err="1">
                <a:solidFill>
                  <a:srgbClr val="000099"/>
                </a:solidFill>
              </a:rPr>
              <a:t>різних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джерел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інформації</a:t>
            </a:r>
            <a:r>
              <a:rPr lang="ru-RU" sz="2400" b="1" dirty="0">
                <a:solidFill>
                  <a:srgbClr val="000099"/>
                </a:solidFill>
              </a:rPr>
              <a:t>! Не </a:t>
            </a:r>
            <a:r>
              <a:rPr lang="ru-RU" sz="2400" b="1" dirty="0" err="1">
                <a:solidFill>
                  <a:srgbClr val="000099"/>
                </a:solidFill>
              </a:rPr>
              <a:t>приймай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відразу</a:t>
            </a:r>
            <a:r>
              <a:rPr lang="ru-RU" sz="2400" b="1" dirty="0">
                <a:solidFill>
                  <a:srgbClr val="000099"/>
                </a:solidFill>
              </a:rPr>
              <a:t> на </a:t>
            </a:r>
            <a:r>
              <a:rPr lang="ru-RU" sz="2400" b="1" dirty="0" err="1">
                <a:solidFill>
                  <a:srgbClr val="000099"/>
                </a:solidFill>
              </a:rPr>
              <a:t>віру</a:t>
            </a:r>
            <a:r>
              <a:rPr lang="ru-RU" sz="2400" b="1" dirty="0">
                <a:solidFill>
                  <a:srgbClr val="000099"/>
                </a:solidFill>
              </a:rPr>
              <a:t>, а </a:t>
            </a:r>
            <a:r>
              <a:rPr lang="ru-RU" sz="2400" b="1" dirty="0" err="1">
                <a:solidFill>
                  <a:srgbClr val="000099"/>
                </a:solidFill>
              </a:rPr>
              <a:t>намагайся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докопатися</a:t>
            </a:r>
            <a:r>
              <a:rPr lang="ru-RU" sz="2400" b="1" dirty="0">
                <a:solidFill>
                  <a:srgbClr val="000099"/>
                </a:solidFill>
              </a:rPr>
              <a:t> до </a:t>
            </a:r>
            <a:r>
              <a:rPr lang="ru-RU" sz="2400" b="1" dirty="0" err="1">
                <a:solidFill>
                  <a:srgbClr val="000099"/>
                </a:solidFill>
              </a:rPr>
              <a:t>коренів</a:t>
            </a:r>
            <a:r>
              <a:rPr lang="ru-RU" sz="2400" b="1" dirty="0">
                <a:solidFill>
                  <a:srgbClr val="000099"/>
                </a:solidFill>
              </a:rPr>
              <a:t>, до причин. </a:t>
            </a:r>
            <a:r>
              <a:rPr lang="ru-RU" sz="2400" b="1" dirty="0" err="1">
                <a:solidFill>
                  <a:srgbClr val="000099"/>
                </a:solidFill>
              </a:rPr>
              <a:t>Шукай</a:t>
            </a:r>
            <a:r>
              <a:rPr lang="ru-RU" sz="2400" b="1" dirty="0">
                <a:solidFill>
                  <a:srgbClr val="000099"/>
                </a:solidFill>
              </a:rPr>
              <a:t>! Думай </a:t>
            </a:r>
            <a:r>
              <a:rPr lang="ru-RU" sz="2400" b="1" dirty="0" err="1">
                <a:solidFill>
                  <a:srgbClr val="000099"/>
                </a:solidFill>
              </a:rPr>
              <a:t>самостійно</a:t>
            </a:r>
            <a:r>
              <a:rPr lang="ru-RU" sz="2400" b="1" dirty="0">
                <a:solidFill>
                  <a:srgbClr val="000099"/>
                </a:solidFill>
              </a:rPr>
              <a:t>! </a:t>
            </a:r>
            <a:r>
              <a:rPr lang="ru-RU" sz="2400" b="1" dirty="0" err="1">
                <a:solidFill>
                  <a:srgbClr val="000099"/>
                </a:solidFill>
              </a:rPr>
              <a:t>Пропонуй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свої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версії</a:t>
            </a:r>
            <a:r>
              <a:rPr lang="ru-RU" sz="2400" b="1" dirty="0">
                <a:solidFill>
                  <a:srgbClr val="000099"/>
                </a:solidFill>
              </a:rPr>
              <a:t>. Пробуй </a:t>
            </a:r>
            <a:r>
              <a:rPr lang="ru-RU" sz="2400" b="1" dirty="0" err="1">
                <a:solidFill>
                  <a:srgbClr val="000099"/>
                </a:solidFill>
              </a:rPr>
              <a:t>знайти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своє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рішення</a:t>
            </a:r>
            <a:r>
              <a:rPr lang="ru-RU" sz="2400" b="1" dirty="0">
                <a:solidFill>
                  <a:srgbClr val="000099"/>
                </a:solidFill>
              </a:rPr>
              <a:t>. Дай </a:t>
            </a:r>
            <a:r>
              <a:rPr lang="ru-RU" sz="2400" b="1" dirty="0" err="1">
                <a:solidFill>
                  <a:srgbClr val="000099"/>
                </a:solidFill>
              </a:rPr>
              <a:t>своє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уявлення</a:t>
            </a:r>
            <a:r>
              <a:rPr lang="ru-RU" sz="2400" b="1" dirty="0">
                <a:solidFill>
                  <a:srgbClr val="000099"/>
                </a:solidFill>
              </a:rPr>
              <a:t> про те, </a:t>
            </a:r>
            <a:r>
              <a:rPr lang="ru-RU" sz="2400" b="1" dirty="0" err="1">
                <a:solidFill>
                  <a:srgbClr val="000099"/>
                </a:solidFill>
              </a:rPr>
              <a:t>що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обговорюється</a:t>
            </a:r>
            <a:r>
              <a:rPr lang="ru-RU" sz="2400" b="1" dirty="0">
                <a:solidFill>
                  <a:srgbClr val="000099"/>
                </a:solidFill>
              </a:rPr>
              <a:t>».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60543" cy="2988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err="1">
                <a:solidFill>
                  <a:srgbClr val="660066"/>
                </a:solidFill>
              </a:rPr>
              <a:t>Концепція</a:t>
            </a:r>
            <a:r>
              <a:rPr lang="ru-RU" sz="2800" b="1" i="1" dirty="0">
                <a:solidFill>
                  <a:srgbClr val="660066"/>
                </a:solidFill>
              </a:rPr>
              <a:t> </a:t>
            </a:r>
            <a:r>
              <a:rPr lang="ru-RU" sz="2800" b="1" i="1" dirty="0" err="1">
                <a:solidFill>
                  <a:srgbClr val="660066"/>
                </a:solidFill>
              </a:rPr>
              <a:t>науково-педагогічного</a:t>
            </a:r>
            <a:r>
              <a:rPr lang="ru-RU" sz="2800" b="1" i="1" dirty="0">
                <a:solidFill>
                  <a:srgbClr val="660066"/>
                </a:solidFill>
              </a:rPr>
              <a:t> проекту "Росток” </a:t>
            </a:r>
            <a:r>
              <a:rPr lang="ru-RU" sz="2800" b="1" i="1" dirty="0" err="1">
                <a:solidFill>
                  <a:srgbClr val="660066"/>
                </a:solidFill>
              </a:rPr>
              <a:t>базується</a:t>
            </a:r>
            <a:r>
              <a:rPr lang="ru-RU" sz="2800" b="1" i="1" dirty="0">
                <a:solidFill>
                  <a:srgbClr val="660066"/>
                </a:solidFill>
              </a:rPr>
              <a:t> на </a:t>
            </a:r>
            <a:r>
              <a:rPr lang="ru-RU" sz="2800" b="1" i="1" dirty="0" err="1">
                <a:solidFill>
                  <a:srgbClr val="660066"/>
                </a:solidFill>
              </a:rPr>
              <a:t>наступних</a:t>
            </a:r>
            <a:r>
              <a:rPr lang="ru-RU" sz="2800" b="1" i="1" dirty="0">
                <a:solidFill>
                  <a:srgbClr val="660066"/>
                </a:solidFill>
              </a:rPr>
              <a:t> принципах: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принцип </a:t>
            </a:r>
            <a:r>
              <a:rPr lang="ru-RU" sz="2000" b="1" dirty="0" err="1">
                <a:solidFill>
                  <a:srgbClr val="FF0000"/>
                </a:solidFill>
              </a:rPr>
              <a:t>особистісного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підходу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до </a:t>
            </a:r>
            <a:r>
              <a:rPr lang="ru-RU" sz="2000" b="1" dirty="0" err="1">
                <a:solidFill>
                  <a:schemeClr val="tx1"/>
                </a:solidFill>
              </a:rPr>
              <a:t>учня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вчителя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батьків</a:t>
            </a:r>
            <a:r>
              <a:rPr lang="ru-RU" sz="2000" b="1" dirty="0">
                <a:solidFill>
                  <a:schemeClr val="tx1"/>
                </a:solidFill>
              </a:rPr>
              <a:t>  </a:t>
            </a:r>
            <a:r>
              <a:rPr lang="ru-RU" sz="2000" b="1" dirty="0" err="1">
                <a:solidFill>
                  <a:schemeClr val="tx1"/>
                </a:solidFill>
              </a:rPr>
              <a:t>потребує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розглядати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кожну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людину</a:t>
            </a:r>
            <a:r>
              <a:rPr lang="ru-RU" sz="2000" b="1" dirty="0">
                <a:solidFill>
                  <a:schemeClr val="tx1"/>
                </a:solidFill>
              </a:rPr>
              <a:t> як </a:t>
            </a:r>
            <a:r>
              <a:rPr lang="ru-RU" sz="2000" b="1" dirty="0" err="1">
                <a:solidFill>
                  <a:schemeClr val="tx1"/>
                </a:solidFill>
              </a:rPr>
              <a:t>неповторну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унікальну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особистість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постійно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розкривати</a:t>
            </a:r>
            <a:r>
              <a:rPr lang="ru-RU" sz="2000" b="1" dirty="0">
                <a:solidFill>
                  <a:schemeClr val="tx1"/>
                </a:solidFill>
              </a:rPr>
              <a:t>  і </a:t>
            </a:r>
            <a:r>
              <a:rPr lang="ru-RU" sz="2000" b="1" dirty="0" err="1">
                <a:solidFill>
                  <a:schemeClr val="tx1"/>
                </a:solidFill>
              </a:rPr>
              <a:t>підкреслювати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її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досягнення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навчально-виховному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процесі</a:t>
            </a:r>
            <a:r>
              <a:rPr lang="ru-RU" sz="2000" b="1" dirty="0">
                <a:solidFill>
                  <a:schemeClr val="tx1"/>
                </a:solidFill>
              </a:rPr>
              <a:t>; 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</a:rPr>
              <a:t>принцип </a:t>
            </a:r>
            <a:r>
              <a:rPr lang="ru-RU" sz="2000" b="1" dirty="0" err="1">
                <a:solidFill>
                  <a:srgbClr val="FF0000"/>
                </a:solidFill>
              </a:rPr>
              <a:t>системності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освіти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забезпечує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цілісність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освіти</a:t>
            </a:r>
            <a:r>
              <a:rPr lang="ru-RU" sz="2000" b="1" dirty="0">
                <a:solidFill>
                  <a:schemeClr val="tx1"/>
                </a:solidFill>
              </a:rPr>
              <a:t> як </a:t>
            </a:r>
            <a:r>
              <a:rPr lang="ru-RU" sz="2000" b="1" dirty="0" err="1">
                <a:solidFill>
                  <a:schemeClr val="tx1"/>
                </a:solidFill>
              </a:rPr>
              <a:t>єдиного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взаємопов’язаного</a:t>
            </a:r>
            <a:r>
              <a:rPr lang="ru-RU" sz="2000" b="1" dirty="0">
                <a:solidFill>
                  <a:schemeClr val="tx1"/>
                </a:solidFill>
              </a:rPr>
              <a:t> комплексу </a:t>
            </a:r>
            <a:r>
              <a:rPr lang="ru-RU" sz="2000" b="1" dirty="0" err="1">
                <a:solidFill>
                  <a:schemeClr val="tx1"/>
                </a:solidFill>
              </a:rPr>
              <a:t>гуманітарних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природничих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технічних</a:t>
            </a:r>
            <a:r>
              <a:rPr lang="ru-RU" sz="2000" b="1" dirty="0">
                <a:solidFill>
                  <a:schemeClr val="tx1"/>
                </a:solidFill>
              </a:rPr>
              <a:t> і </a:t>
            </a:r>
            <a:r>
              <a:rPr lang="ru-RU" sz="2000" b="1" dirty="0" err="1">
                <a:solidFill>
                  <a:schemeClr val="tx1"/>
                </a:solidFill>
              </a:rPr>
              <a:t>суспільних</a:t>
            </a:r>
            <a:r>
              <a:rPr lang="ru-RU" sz="2000" b="1" dirty="0">
                <a:solidFill>
                  <a:schemeClr val="tx1"/>
                </a:solidFill>
              </a:rPr>
              <a:t> наук; 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</a:rPr>
              <a:t>принцип </a:t>
            </a:r>
            <a:r>
              <a:rPr lang="ru-RU" sz="2000" b="1" dirty="0" err="1">
                <a:solidFill>
                  <a:srgbClr val="FF0000"/>
                </a:solidFill>
              </a:rPr>
              <a:t>екологізації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освіти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полягає</a:t>
            </a:r>
            <a:r>
              <a:rPr lang="ru-RU" sz="2000" b="1" dirty="0">
                <a:solidFill>
                  <a:schemeClr val="tx1"/>
                </a:solidFill>
              </a:rPr>
              <a:t> у </a:t>
            </a:r>
            <a:r>
              <a:rPr lang="ru-RU" sz="2000" b="1" dirty="0" err="1">
                <a:solidFill>
                  <a:schemeClr val="tx1"/>
                </a:solidFill>
              </a:rPr>
              <a:t>необхідності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побудови</a:t>
            </a:r>
            <a:r>
              <a:rPr lang="ru-RU" sz="2000" b="1" dirty="0">
                <a:solidFill>
                  <a:schemeClr val="tx1"/>
                </a:solidFill>
              </a:rPr>
              <a:t>  </a:t>
            </a:r>
            <a:r>
              <a:rPr lang="ru-RU" sz="2000" b="1" dirty="0" err="1">
                <a:solidFill>
                  <a:schemeClr val="tx1"/>
                </a:solidFill>
              </a:rPr>
              <a:t>змісту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освіти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спрямованого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формування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уявлень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учнів</a:t>
            </a:r>
            <a:r>
              <a:rPr lang="ru-RU" sz="2000" b="1" dirty="0">
                <a:solidFill>
                  <a:schemeClr val="tx1"/>
                </a:solidFill>
              </a:rPr>
              <a:t> про </a:t>
            </a:r>
            <a:r>
              <a:rPr lang="ru-RU" sz="2000" b="1" dirty="0" err="1">
                <a:solidFill>
                  <a:schemeClr val="tx1"/>
                </a:solidFill>
              </a:rPr>
              <a:t>взаємозв’язки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процесів</a:t>
            </a:r>
            <a:r>
              <a:rPr lang="ru-RU" sz="2000" b="1" dirty="0">
                <a:solidFill>
                  <a:schemeClr val="tx1"/>
                </a:solidFill>
              </a:rPr>
              <a:t> і </a:t>
            </a:r>
            <a:r>
              <a:rPr lang="ru-RU" sz="2000" b="1" dirty="0" err="1">
                <a:solidFill>
                  <a:schemeClr val="tx1"/>
                </a:solidFill>
              </a:rPr>
              <a:t>явищ</a:t>
            </a:r>
            <a:r>
              <a:rPr lang="ru-RU" sz="2000" b="1" dirty="0">
                <a:solidFill>
                  <a:schemeClr val="tx1"/>
                </a:solidFill>
              </a:rPr>
              <a:t> у </a:t>
            </a:r>
            <a:r>
              <a:rPr lang="ru-RU" sz="2000" b="1" dirty="0" err="1">
                <a:solidFill>
                  <a:schemeClr val="tx1"/>
                </a:solidFill>
              </a:rPr>
              <a:t>природі</a:t>
            </a:r>
            <a:r>
              <a:rPr lang="ru-RU" sz="2000" b="1" dirty="0">
                <a:solidFill>
                  <a:schemeClr val="tx1"/>
                </a:solidFill>
              </a:rPr>
              <a:t>, про </a:t>
            </a:r>
            <a:r>
              <a:rPr lang="ru-RU" sz="2000" b="1" dirty="0" err="1">
                <a:solidFill>
                  <a:schemeClr val="tx1"/>
                </a:solidFill>
              </a:rPr>
              <a:t>її</a:t>
            </a:r>
            <a:r>
              <a:rPr lang="ru-RU" sz="2000" b="1" dirty="0">
                <a:solidFill>
                  <a:schemeClr val="tx1"/>
                </a:solidFill>
              </a:rPr>
              <a:t>  </a:t>
            </a:r>
            <a:r>
              <a:rPr lang="ru-RU" sz="2000" b="1" dirty="0" err="1">
                <a:solidFill>
                  <a:schemeClr val="tx1"/>
                </a:solidFill>
              </a:rPr>
              <a:t>об’єктивну</a:t>
            </a:r>
            <a:r>
              <a:rPr lang="ru-RU" sz="2000" b="1" dirty="0">
                <a:solidFill>
                  <a:schemeClr val="tx1"/>
                </a:solidFill>
              </a:rPr>
              <a:t> й </a:t>
            </a:r>
            <a:r>
              <a:rPr lang="ru-RU" sz="2000" b="1" dirty="0" err="1">
                <a:solidFill>
                  <a:schemeClr val="tx1"/>
                </a:solidFill>
              </a:rPr>
              <a:t>універсальну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цінність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місце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людини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природі</a:t>
            </a:r>
            <a:r>
              <a:rPr lang="ru-RU" sz="2000" b="1" dirty="0">
                <a:solidFill>
                  <a:schemeClr val="tx1"/>
                </a:solidFill>
              </a:rPr>
              <a:t>; 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принцип </a:t>
            </a:r>
            <a:r>
              <a:rPr lang="ru-RU" sz="2000" b="1" dirty="0" err="1">
                <a:solidFill>
                  <a:srgbClr val="FF0000"/>
                </a:solidFill>
              </a:rPr>
              <a:t>єдності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національного</a:t>
            </a:r>
            <a:r>
              <a:rPr lang="ru-RU" sz="2000" b="1" dirty="0">
                <a:solidFill>
                  <a:srgbClr val="FF0000"/>
                </a:solidFill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</a:rPr>
              <a:t>загальнолюдського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освіті</a:t>
            </a:r>
            <a:r>
              <a:rPr lang="ru-RU" sz="2000" b="1" dirty="0">
                <a:solidFill>
                  <a:schemeClr val="tx1"/>
                </a:solidFill>
              </a:rPr>
              <a:t>  </a:t>
            </a:r>
            <a:r>
              <a:rPr lang="ru-RU" sz="2000" b="1" dirty="0" err="1">
                <a:solidFill>
                  <a:schemeClr val="tx1"/>
                </a:solidFill>
              </a:rPr>
              <a:t>допомагає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запобігти</a:t>
            </a:r>
            <a:r>
              <a:rPr lang="ru-RU" sz="2000" b="1" dirty="0">
                <a:solidFill>
                  <a:schemeClr val="tx1"/>
                </a:solidFill>
              </a:rPr>
              <a:t> як </a:t>
            </a:r>
            <a:r>
              <a:rPr lang="ru-RU" sz="2000" b="1" dirty="0" err="1">
                <a:solidFill>
                  <a:schemeClr val="tx1"/>
                </a:solidFill>
              </a:rPr>
              <a:t>космополітичним</a:t>
            </a:r>
            <a:r>
              <a:rPr lang="ru-RU" sz="2000" b="1" dirty="0">
                <a:solidFill>
                  <a:schemeClr val="tx1"/>
                </a:solidFill>
              </a:rPr>
              <a:t>, так </a:t>
            </a:r>
            <a:r>
              <a:rPr lang="ru-RU" sz="2000" b="1" dirty="0" err="1">
                <a:solidFill>
                  <a:schemeClr val="tx1"/>
                </a:solidFill>
              </a:rPr>
              <a:t>націоналістичним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збоченням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навчально-виховному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процесі</a:t>
            </a:r>
            <a:r>
              <a:rPr lang="ru-RU" sz="2000" b="1" dirty="0">
                <a:solidFill>
                  <a:schemeClr val="tx1"/>
                </a:solidFill>
              </a:rPr>
              <a:t>; </a:t>
            </a:r>
          </a:p>
          <a:p>
            <a:pPr lvl="0"/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1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04800" y="1398494"/>
            <a:ext cx="8686800" cy="5230906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rgbClr val="FF0000"/>
                </a:solidFill>
              </a:rPr>
              <a:t>принцип </a:t>
            </a:r>
            <a:r>
              <a:rPr lang="ru-RU" sz="1800" b="1" dirty="0" err="1">
                <a:solidFill>
                  <a:srgbClr val="FF0000"/>
                </a:solidFill>
              </a:rPr>
              <a:t>пріоритету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розвиваючого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навчання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та </a:t>
            </a:r>
            <a:r>
              <a:rPr lang="ru-RU" sz="1800" b="1" dirty="0" err="1" smtClean="0">
                <a:solidFill>
                  <a:schemeClr val="tx1"/>
                </a:solidFill>
              </a:rPr>
              <a:t>виховання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стверджує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безпосередній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вплив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навчання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виховання</a:t>
            </a:r>
            <a:r>
              <a:rPr lang="ru-RU" sz="1800" b="1" dirty="0" smtClean="0">
                <a:solidFill>
                  <a:schemeClr val="tx1"/>
                </a:solidFill>
              </a:rPr>
              <a:t> на </a:t>
            </a:r>
            <a:r>
              <a:rPr lang="ru-RU" sz="1800" b="1" dirty="0" err="1" smtClean="0">
                <a:solidFill>
                  <a:schemeClr val="tx1"/>
                </a:solidFill>
              </a:rPr>
              <a:t>розвиток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дитини</a:t>
            </a:r>
            <a:r>
              <a:rPr lang="ru-RU" sz="1800" b="1" dirty="0" smtClean="0">
                <a:solidFill>
                  <a:schemeClr val="tx1"/>
                </a:solidFill>
              </a:rPr>
              <a:t> та </a:t>
            </a:r>
            <a:r>
              <a:rPr lang="ru-RU" sz="18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1800" b="1" dirty="0" smtClean="0">
                <a:solidFill>
                  <a:schemeClr val="tx1"/>
                </a:solidFill>
              </a:rPr>
              <a:t> у </a:t>
            </a:r>
            <a:r>
              <a:rPr lang="ru-RU" sz="1800" b="1" dirty="0" err="1" smtClean="0">
                <a:solidFill>
                  <a:schemeClr val="tx1"/>
                </a:solidFill>
              </a:rPr>
              <a:t>неї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нових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здібностей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сприяє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усвідомленню</a:t>
            </a:r>
            <a:r>
              <a:rPr lang="ru-RU" sz="1800" b="1" dirty="0" smtClean="0">
                <a:solidFill>
                  <a:schemeClr val="tx1"/>
                </a:solidFill>
              </a:rPr>
              <a:t> того, </a:t>
            </a:r>
            <a:r>
              <a:rPr lang="ru-RU" sz="1800" b="1" dirty="0" err="1" smtClean="0">
                <a:solidFill>
                  <a:schemeClr val="tx1"/>
                </a:solidFill>
              </a:rPr>
              <a:t>що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знання</a:t>
            </a:r>
            <a:r>
              <a:rPr lang="ru-RU" sz="1800" b="1" dirty="0" smtClean="0">
                <a:solidFill>
                  <a:schemeClr val="tx1"/>
                </a:solidFill>
              </a:rPr>
              <a:t> та </a:t>
            </a:r>
            <a:r>
              <a:rPr lang="ru-RU" sz="1800" b="1" dirty="0" err="1" smtClean="0">
                <a:solidFill>
                  <a:schemeClr val="tx1"/>
                </a:solidFill>
              </a:rPr>
              <a:t>вміння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які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закладаються</a:t>
            </a:r>
            <a:r>
              <a:rPr lang="ru-RU" sz="1800" b="1" dirty="0" smtClean="0">
                <a:solidFill>
                  <a:schemeClr val="tx1"/>
                </a:solidFill>
              </a:rPr>
              <a:t> в </a:t>
            </a:r>
            <a:r>
              <a:rPr lang="ru-RU" sz="1800" b="1" dirty="0" err="1" smtClean="0">
                <a:solidFill>
                  <a:schemeClr val="tx1"/>
                </a:solidFill>
              </a:rPr>
              <a:t>зміст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освіти</a:t>
            </a:r>
            <a:r>
              <a:rPr lang="ru-RU" sz="1800" b="1" dirty="0" smtClean="0">
                <a:solidFill>
                  <a:schemeClr val="tx1"/>
                </a:solidFill>
              </a:rPr>
              <a:t> - </a:t>
            </a:r>
            <a:r>
              <a:rPr lang="ru-RU" sz="1800" b="1" dirty="0" err="1" smtClean="0">
                <a:solidFill>
                  <a:schemeClr val="tx1"/>
                </a:solidFill>
              </a:rPr>
              <a:t>це</a:t>
            </a:r>
            <a:r>
              <a:rPr lang="ru-RU" sz="1800" b="1" dirty="0" smtClean="0">
                <a:solidFill>
                  <a:schemeClr val="tx1"/>
                </a:solidFill>
              </a:rPr>
              <a:t> не </a:t>
            </a:r>
            <a:r>
              <a:rPr lang="ru-RU" sz="1800" b="1" dirty="0" err="1" smtClean="0">
                <a:solidFill>
                  <a:schemeClr val="tx1"/>
                </a:solidFill>
              </a:rPr>
              <a:t>тільки</a:t>
            </a:r>
            <a:r>
              <a:rPr lang="ru-RU" sz="1800" b="1" dirty="0" smtClean="0">
                <a:solidFill>
                  <a:schemeClr val="tx1"/>
                </a:solidFill>
              </a:rPr>
              <a:t> мета, але і </a:t>
            </a:r>
            <a:r>
              <a:rPr lang="ru-RU" sz="1800" b="1" dirty="0" err="1" smtClean="0">
                <a:solidFill>
                  <a:schemeClr val="tx1"/>
                </a:solidFill>
              </a:rPr>
              <a:t>засіб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розвитку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сприйняття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мислення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пам’яті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емоцій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уваги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уяви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особистості</a:t>
            </a:r>
            <a:r>
              <a:rPr lang="ru-RU" sz="1800" b="1" dirty="0" smtClean="0">
                <a:solidFill>
                  <a:schemeClr val="tx1"/>
                </a:solidFill>
              </a:rPr>
              <a:t>; 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</a:rPr>
              <a:t>принцип </a:t>
            </a:r>
            <a:r>
              <a:rPr lang="ru-RU" sz="1800" b="1" dirty="0" err="1" smtClean="0">
                <a:solidFill>
                  <a:srgbClr val="FF0000"/>
                </a:solidFill>
              </a:rPr>
              <a:t>пріоритету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творчої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діяльності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обумовлює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необхідність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технологій</a:t>
            </a:r>
            <a:r>
              <a:rPr lang="ru-RU" sz="1800" b="1" dirty="0" smtClean="0">
                <a:solidFill>
                  <a:schemeClr val="tx1"/>
                </a:solidFill>
              </a:rPr>
              <a:t>, методик </a:t>
            </a:r>
            <a:r>
              <a:rPr lang="ru-RU" sz="1800" b="1" dirty="0" err="1" smtClean="0">
                <a:solidFill>
                  <a:schemeClr val="tx1"/>
                </a:solidFill>
              </a:rPr>
              <a:t>навчання</a:t>
            </a:r>
            <a:r>
              <a:rPr lang="ru-RU" sz="1800" b="1" dirty="0" smtClean="0">
                <a:solidFill>
                  <a:schemeClr val="tx1"/>
                </a:solidFill>
              </a:rPr>
              <a:t> і </a:t>
            </a:r>
            <a:r>
              <a:rPr lang="ru-RU" sz="1800" b="1" dirty="0" err="1" smtClean="0">
                <a:solidFill>
                  <a:schemeClr val="tx1"/>
                </a:solidFill>
              </a:rPr>
              <a:t>виховання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побудованих</a:t>
            </a:r>
            <a:r>
              <a:rPr lang="ru-RU" sz="1800" b="1" dirty="0" smtClean="0">
                <a:solidFill>
                  <a:schemeClr val="tx1"/>
                </a:solidFill>
              </a:rPr>
              <a:t> на </a:t>
            </a:r>
            <a:r>
              <a:rPr lang="ru-RU" sz="1800" b="1" dirty="0" err="1" smtClean="0">
                <a:solidFill>
                  <a:schemeClr val="tx1"/>
                </a:solidFill>
              </a:rPr>
              <a:t>діяльнісному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творчому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підході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які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активізують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пошукову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активність</a:t>
            </a:r>
            <a:r>
              <a:rPr lang="ru-RU" sz="1800" b="1" dirty="0" smtClean="0">
                <a:solidFill>
                  <a:schemeClr val="tx1"/>
                </a:solidFill>
              </a:rPr>
              <a:t> і </a:t>
            </a:r>
            <a:r>
              <a:rPr lang="ru-RU" sz="1800" b="1" dirty="0" err="1" smtClean="0">
                <a:solidFill>
                  <a:schemeClr val="tx1"/>
                </a:solidFill>
              </a:rPr>
              <a:t>створюють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максимальні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умови</a:t>
            </a:r>
            <a:r>
              <a:rPr lang="ru-RU" sz="1800" b="1" dirty="0" smtClean="0">
                <a:solidFill>
                  <a:schemeClr val="tx1"/>
                </a:solidFill>
              </a:rPr>
              <a:t> для </a:t>
            </a:r>
            <a:r>
              <a:rPr lang="ru-RU" sz="1800" b="1" dirty="0" err="1" smtClean="0">
                <a:solidFill>
                  <a:schemeClr val="tx1"/>
                </a:solidFill>
              </a:rPr>
              <a:t>творчої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діяльності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учнів</a:t>
            </a:r>
            <a:r>
              <a:rPr lang="ru-RU" sz="1800" b="1" dirty="0" smtClean="0">
                <a:solidFill>
                  <a:schemeClr val="tx1"/>
                </a:solidFill>
              </a:rPr>
              <a:t>; 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</a:rPr>
              <a:t>принцип </a:t>
            </a:r>
            <a:r>
              <a:rPr lang="ru-RU" sz="1800" b="1" dirty="0" err="1" smtClean="0">
                <a:solidFill>
                  <a:srgbClr val="FF0000"/>
                </a:solidFill>
              </a:rPr>
              <a:t>додатковості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потребує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щоб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нові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1800" b="1" dirty="0" smtClean="0">
                <a:solidFill>
                  <a:schemeClr val="tx1"/>
                </a:solidFill>
              </a:rPr>
              <a:t>, методики, </a:t>
            </a:r>
            <a:r>
              <a:rPr lang="ru-RU" sz="1800" b="1" dirty="0" err="1" smtClean="0">
                <a:solidFill>
                  <a:schemeClr val="tx1"/>
                </a:solidFill>
              </a:rPr>
              <a:t>навчальні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посібники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підручники</a:t>
            </a:r>
            <a:r>
              <a:rPr lang="ru-RU" sz="1800" b="1" dirty="0" smtClean="0">
                <a:solidFill>
                  <a:schemeClr val="tx1"/>
                </a:solidFill>
              </a:rPr>
              <a:t>, становили </a:t>
            </a:r>
            <a:r>
              <a:rPr lang="ru-RU" sz="1800" b="1" dirty="0" err="1" smtClean="0">
                <a:solidFill>
                  <a:schemeClr val="tx1"/>
                </a:solidFill>
              </a:rPr>
              <a:t>єдиний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навчально-виховний</a:t>
            </a:r>
            <a:r>
              <a:rPr lang="ru-RU" sz="1800" b="1" dirty="0" smtClean="0">
                <a:solidFill>
                  <a:schemeClr val="tx1"/>
                </a:solidFill>
              </a:rPr>
              <a:t> комплекс, </a:t>
            </a:r>
            <a:r>
              <a:rPr lang="ru-RU" sz="1800" b="1" dirty="0" err="1" smtClean="0">
                <a:solidFill>
                  <a:schemeClr val="tx1"/>
                </a:solidFill>
              </a:rPr>
              <a:t>який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поєднує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суспільно-гуманітарний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природничий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екологічний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художньо-естетичний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аспекти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сприйняття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навколишнього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світу</a:t>
            </a:r>
            <a:r>
              <a:rPr lang="ru-RU" sz="1800" b="1" dirty="0" smtClean="0">
                <a:solidFill>
                  <a:schemeClr val="tx1"/>
                </a:solidFill>
              </a:rPr>
              <a:t>; 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</a:rPr>
              <a:t>принцип </a:t>
            </a:r>
            <a:r>
              <a:rPr lang="ru-RU" sz="1800" b="1" dirty="0" err="1" smtClean="0">
                <a:solidFill>
                  <a:srgbClr val="FF0000"/>
                </a:solidFill>
              </a:rPr>
              <a:t>інтеграції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поєднує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всі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попередні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принципи</a:t>
            </a:r>
            <a:r>
              <a:rPr lang="ru-RU" sz="1800" b="1" dirty="0" smtClean="0">
                <a:solidFill>
                  <a:schemeClr val="tx1"/>
                </a:solidFill>
              </a:rPr>
              <a:t> з метою </a:t>
            </a:r>
            <a:r>
              <a:rPr lang="ru-RU" sz="1800" b="1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цілісної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навчально-виховної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системи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відображає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глибокий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взаємозв’язок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гуманітарних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природничих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екологічних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загальнолюдських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національних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моральних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аспектів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розвитку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навчання</a:t>
            </a:r>
            <a:r>
              <a:rPr lang="ru-RU" sz="1800" b="1" dirty="0" smtClean="0">
                <a:solidFill>
                  <a:schemeClr val="tx1"/>
                </a:solidFill>
              </a:rPr>
              <a:t> та </a:t>
            </a:r>
            <a:r>
              <a:rPr lang="ru-RU" sz="1800" b="1" dirty="0" err="1" smtClean="0">
                <a:solidFill>
                  <a:schemeClr val="tx1"/>
                </a:solidFill>
              </a:rPr>
              <a:t>виховання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дітей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передбачає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реалізацію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багаторівневої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інтеграції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змісту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технологій</a:t>
            </a:r>
            <a:r>
              <a:rPr lang="ru-RU" sz="1800" b="1" dirty="0" smtClean="0">
                <a:solidFill>
                  <a:schemeClr val="tx1"/>
                </a:solidFill>
              </a:rPr>
              <a:t>  та </a:t>
            </a:r>
            <a:r>
              <a:rPr lang="ru-RU" sz="1800" b="1" dirty="0" err="1" smtClean="0">
                <a:solidFill>
                  <a:schemeClr val="tx1"/>
                </a:solidFill>
              </a:rPr>
              <a:t>методів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освіти</a:t>
            </a:r>
            <a:r>
              <a:rPr lang="ru-RU" sz="1800" b="1" dirty="0" smtClean="0">
                <a:solidFill>
                  <a:schemeClr val="tx1"/>
                </a:solidFill>
              </a:rPr>
              <a:t> у </a:t>
            </a:r>
            <a:r>
              <a:rPr lang="ru-RU" sz="1800" b="1" dirty="0" err="1" smtClean="0">
                <a:solidFill>
                  <a:schemeClr val="tx1"/>
                </a:solidFill>
              </a:rPr>
              <a:t>комплексній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Програмі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розвитку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дітей</a:t>
            </a:r>
            <a:r>
              <a:rPr lang="ru-RU" sz="1800" b="1" dirty="0" smtClean="0">
                <a:solidFill>
                  <a:schemeClr val="tx1"/>
                </a:solidFill>
              </a:rPr>
              <a:t> "Росток".</a:t>
            </a:r>
          </a:p>
          <a:p>
            <a:r>
              <a:rPr lang="ru-RU" sz="1800" dirty="0" smtClean="0"/>
              <a:t>	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0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   </a:t>
            </a:r>
            <a:r>
              <a:rPr lang="uk-UA" sz="2800" b="1" i="1" dirty="0" smtClean="0"/>
              <a:t>Науково – педагогічний  проект  «Росток»</a:t>
            </a:r>
            <a:endParaRPr lang="ru-RU" sz="2800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Метою проекту </a:t>
            </a:r>
            <a:r>
              <a:rPr lang="ru-RU" sz="1800" b="1" dirty="0">
                <a:solidFill>
                  <a:schemeClr val="tx1"/>
                </a:solidFill>
              </a:rPr>
              <a:t>є </a:t>
            </a:r>
            <a:r>
              <a:rPr lang="ru-RU" sz="1800" b="1" dirty="0" err="1">
                <a:solidFill>
                  <a:schemeClr val="tx1"/>
                </a:solidFill>
              </a:rPr>
              <a:t>створення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необхідних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соціальних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психологічних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педагогічних</a:t>
            </a:r>
            <a:r>
              <a:rPr lang="ru-RU" sz="1800" b="1" dirty="0">
                <a:solidFill>
                  <a:schemeClr val="tx1"/>
                </a:solidFill>
              </a:rPr>
              <a:t> умов для </a:t>
            </a:r>
            <a:r>
              <a:rPr lang="ru-RU" sz="1800" b="1" dirty="0" err="1">
                <a:solidFill>
                  <a:schemeClr val="tx1"/>
                </a:solidFill>
              </a:rPr>
              <a:t>всебічного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розвитку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обдарованості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дитини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становлення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духовної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культурної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особистості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громадянина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України</a:t>
            </a:r>
            <a:r>
              <a:rPr lang="ru-RU" sz="1800" b="1" dirty="0">
                <a:solidFill>
                  <a:schemeClr val="tx1"/>
                </a:solidFill>
              </a:rPr>
              <a:t> та </a:t>
            </a:r>
            <a:r>
              <a:rPr lang="ru-RU" sz="1800" b="1" dirty="0" err="1">
                <a:solidFill>
                  <a:schemeClr val="tx1"/>
                </a:solidFill>
              </a:rPr>
              <a:t>європейського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співтовариства</a:t>
            </a:r>
            <a:r>
              <a:rPr lang="ru-RU" sz="1800" b="1" dirty="0">
                <a:solidFill>
                  <a:schemeClr val="tx1"/>
                </a:solidFill>
              </a:rPr>
              <a:t>, на </a:t>
            </a:r>
            <a:r>
              <a:rPr lang="ru-RU" sz="1800" b="1" dirty="0" err="1">
                <a:solidFill>
                  <a:schemeClr val="tx1"/>
                </a:solidFill>
              </a:rPr>
              <a:t>основі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гуманізації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інтеграції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екологізації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змісту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освіти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що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вимагає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зосередження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уваги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гармонійному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розвитку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учнів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формуванні</a:t>
            </a:r>
            <a:r>
              <a:rPr lang="ru-RU" sz="1800" b="1" dirty="0">
                <a:solidFill>
                  <a:schemeClr val="tx1"/>
                </a:solidFill>
              </a:rPr>
              <a:t> у них </a:t>
            </a:r>
            <a:r>
              <a:rPr lang="ru-RU" sz="1800" b="1" dirty="0" err="1">
                <a:solidFill>
                  <a:schemeClr val="tx1"/>
                </a:solidFill>
              </a:rPr>
              <a:t>цілісної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картини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світу</a:t>
            </a:r>
            <a:r>
              <a:rPr lang="ru-RU" sz="1800" b="1" dirty="0">
                <a:solidFill>
                  <a:schemeClr val="tx1"/>
                </a:solidFill>
              </a:rPr>
              <a:t> та </a:t>
            </a:r>
            <a:r>
              <a:rPr lang="ru-RU" sz="1800" b="1" dirty="0" err="1">
                <a:solidFill>
                  <a:schemeClr val="tx1"/>
                </a:solidFill>
              </a:rPr>
              <a:t>уявлень</a:t>
            </a:r>
            <a:r>
              <a:rPr lang="ru-RU" sz="1800" b="1" dirty="0">
                <a:solidFill>
                  <a:schemeClr val="tx1"/>
                </a:solidFill>
              </a:rPr>
              <a:t> про </a:t>
            </a:r>
            <a:r>
              <a:rPr lang="ru-RU" sz="1800" b="1" dirty="0" err="1">
                <a:solidFill>
                  <a:schemeClr val="tx1"/>
                </a:solidFill>
              </a:rPr>
              <a:t>місце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людини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світі</a:t>
            </a:r>
            <a:r>
              <a:rPr lang="ru-RU" sz="1800" b="1" dirty="0">
                <a:solidFill>
                  <a:schemeClr val="tx1"/>
                </a:solidFill>
              </a:rPr>
              <a:t> як </a:t>
            </a:r>
            <a:r>
              <a:rPr lang="ru-RU" sz="1800" b="1" dirty="0" err="1">
                <a:solidFill>
                  <a:schemeClr val="tx1"/>
                </a:solidFill>
              </a:rPr>
              <a:t>невід'ємної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частини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природи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формуванні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загальнолюдських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цінностей</a:t>
            </a:r>
            <a:r>
              <a:rPr lang="ru-RU" sz="1800" b="1" dirty="0">
                <a:solidFill>
                  <a:schemeClr val="tx1"/>
                </a:solidFill>
              </a:rPr>
              <a:t> у </a:t>
            </a:r>
            <a:r>
              <a:rPr lang="ru-RU" sz="1800" b="1" dirty="0" err="1">
                <a:solidFill>
                  <a:schemeClr val="tx1"/>
                </a:solidFill>
              </a:rPr>
              <a:t>гармонії</a:t>
            </a:r>
            <a:r>
              <a:rPr lang="ru-RU" sz="1800" b="1" dirty="0">
                <a:solidFill>
                  <a:schemeClr val="tx1"/>
                </a:solidFill>
              </a:rPr>
              <a:t> з </a:t>
            </a:r>
            <a:r>
              <a:rPr lang="ru-RU" sz="1800" b="1" dirty="0" err="1">
                <a:solidFill>
                  <a:schemeClr val="tx1"/>
                </a:solidFill>
              </a:rPr>
              <a:t>національною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самосвідомістю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розвитку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основних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здібностей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відповідних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віку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учня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1456479"/>
            <a:ext cx="4343400" cy="4724400"/>
          </a:xfrm>
        </p:spPr>
        <p:txBody>
          <a:bodyPr>
            <a:normAutofit lnSpcReduction="10000"/>
          </a:bodyPr>
          <a:lstStyle/>
          <a:p>
            <a:r>
              <a:rPr lang="ru-RU" sz="1400" b="1" dirty="0" err="1">
                <a:solidFill>
                  <a:srgbClr val="FF0000"/>
                </a:solidFill>
              </a:rPr>
              <a:t>Діяльнісний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підхід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дає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можливість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організувати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творчу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діяльність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учнів</a:t>
            </a:r>
            <a:r>
              <a:rPr lang="ru-RU" sz="1300" b="1" dirty="0">
                <a:solidFill>
                  <a:schemeClr val="tx1"/>
                </a:solidFill>
              </a:rPr>
              <a:t> в межах кожного </a:t>
            </a:r>
            <a:r>
              <a:rPr lang="ru-RU" sz="1300" b="1" dirty="0" err="1">
                <a:solidFill>
                  <a:schemeClr val="tx1"/>
                </a:solidFill>
              </a:rPr>
              <a:t>навчального</a:t>
            </a:r>
            <a:r>
              <a:rPr lang="ru-RU" sz="1300" b="1" dirty="0">
                <a:solidFill>
                  <a:schemeClr val="tx1"/>
                </a:solidFill>
              </a:rPr>
              <a:t> предмета, </a:t>
            </a:r>
            <a:r>
              <a:rPr lang="ru-RU" sz="1300" b="1" dirty="0" err="1">
                <a:solidFill>
                  <a:schemeClr val="tx1"/>
                </a:solidFill>
              </a:rPr>
              <a:t>інтегруючи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їх</a:t>
            </a:r>
            <a:r>
              <a:rPr lang="ru-RU" sz="1300" b="1" dirty="0">
                <a:solidFill>
                  <a:schemeClr val="tx1"/>
                </a:solidFill>
              </a:rPr>
              <a:t> у </a:t>
            </a:r>
            <a:r>
              <a:rPr lang="ru-RU" sz="1300" b="1" dirty="0" err="1">
                <a:solidFill>
                  <a:schemeClr val="tx1"/>
                </a:solidFill>
              </a:rPr>
              <a:t>цілісну</a:t>
            </a:r>
            <a:r>
              <a:rPr lang="ru-RU" sz="1300" b="1" dirty="0">
                <a:solidFill>
                  <a:schemeClr val="tx1"/>
                </a:solidFill>
              </a:rPr>
              <a:t> систему: </a:t>
            </a:r>
            <a:r>
              <a:rPr lang="ru-RU" sz="1300" b="1" dirty="0" err="1">
                <a:solidFill>
                  <a:schemeClr val="tx1"/>
                </a:solidFill>
              </a:rPr>
              <a:t>спостереження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досліди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самостійний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пошук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інформації</a:t>
            </a:r>
            <a:r>
              <a:rPr lang="ru-RU" sz="1300" b="1" dirty="0">
                <a:solidFill>
                  <a:schemeClr val="tx1"/>
                </a:solidFill>
              </a:rPr>
              <a:t>; </a:t>
            </a:r>
            <a:r>
              <a:rPr lang="ru-RU" sz="1300" b="1" dirty="0" err="1">
                <a:solidFill>
                  <a:schemeClr val="tx1"/>
                </a:solidFill>
              </a:rPr>
              <a:t>спеціальні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вправи</a:t>
            </a:r>
            <a:r>
              <a:rPr lang="ru-RU" sz="1300" b="1" dirty="0">
                <a:solidFill>
                  <a:schemeClr val="tx1"/>
                </a:solidFill>
              </a:rPr>
              <a:t> на </a:t>
            </a:r>
            <a:r>
              <a:rPr lang="ru-RU" sz="1300" b="1" dirty="0" err="1">
                <a:solidFill>
                  <a:schemeClr val="tx1"/>
                </a:solidFill>
              </a:rPr>
              <a:t>розвиток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уяви</a:t>
            </a:r>
            <a:r>
              <a:rPr lang="ru-RU" sz="1300" b="1" dirty="0">
                <a:solidFill>
                  <a:schemeClr val="tx1"/>
                </a:solidFill>
              </a:rPr>
              <a:t> і </a:t>
            </a:r>
            <a:r>
              <a:rPr lang="ru-RU" sz="1300" b="1" dirty="0" err="1">
                <a:solidFill>
                  <a:schemeClr val="tx1"/>
                </a:solidFill>
              </a:rPr>
              <a:t>літературної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творчості</a:t>
            </a:r>
            <a:r>
              <a:rPr lang="ru-RU" sz="1300" b="1" dirty="0">
                <a:solidFill>
                  <a:schemeClr val="tx1"/>
                </a:solidFill>
              </a:rPr>
              <a:t> (</a:t>
            </a:r>
            <a:r>
              <a:rPr lang="ru-RU" sz="1300" b="1" dirty="0" err="1">
                <a:solidFill>
                  <a:schemeClr val="tx1"/>
                </a:solidFill>
              </a:rPr>
              <a:t>складання</a:t>
            </a:r>
            <a:r>
              <a:rPr lang="ru-RU" sz="1300" b="1" dirty="0">
                <a:solidFill>
                  <a:schemeClr val="tx1"/>
                </a:solidFill>
              </a:rPr>
              <a:t> невеликих </a:t>
            </a:r>
            <a:r>
              <a:rPr lang="ru-RU" sz="1300" b="1" dirty="0" err="1">
                <a:solidFill>
                  <a:schemeClr val="tx1"/>
                </a:solidFill>
              </a:rPr>
              <a:t>казок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оповідань</a:t>
            </a:r>
            <a:r>
              <a:rPr lang="ru-RU" sz="1300" b="1" dirty="0">
                <a:solidFill>
                  <a:schemeClr val="tx1"/>
                </a:solidFill>
              </a:rPr>
              <a:t> про </a:t>
            </a:r>
            <a:r>
              <a:rPr lang="ru-RU" sz="1300" b="1" dirty="0" err="1">
                <a:solidFill>
                  <a:schemeClr val="tx1"/>
                </a:solidFill>
              </a:rPr>
              <a:t>навколишній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світ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поетичні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вправи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вправи</a:t>
            </a:r>
            <a:r>
              <a:rPr lang="ru-RU" sz="1300" b="1" dirty="0">
                <a:solidFill>
                  <a:schemeClr val="tx1"/>
                </a:solidFill>
              </a:rPr>
              <a:t> з </a:t>
            </a:r>
            <a:r>
              <a:rPr lang="ru-RU" sz="1300" b="1" dirty="0" err="1">
                <a:solidFill>
                  <a:schemeClr val="tx1"/>
                </a:solidFill>
              </a:rPr>
              <a:t>моделювання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конструювання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об'єктів</a:t>
            </a:r>
            <a:r>
              <a:rPr lang="ru-RU" sz="1300" b="1" dirty="0">
                <a:solidFill>
                  <a:schemeClr val="tx1"/>
                </a:solidFill>
              </a:rPr>
              <a:t> та </a:t>
            </a:r>
            <a:r>
              <a:rPr lang="ru-RU" sz="1300" b="1" dirty="0" err="1">
                <a:solidFill>
                  <a:schemeClr val="tx1"/>
                </a:solidFill>
              </a:rPr>
              <a:t>явищ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навколишнього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</a:rPr>
              <a:t>світу</a:t>
            </a:r>
            <a:r>
              <a:rPr lang="ru-RU" sz="1300" b="1" dirty="0">
                <a:solidFill>
                  <a:schemeClr val="tx1"/>
                </a:solidFill>
              </a:rPr>
              <a:t/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400" dirty="0" smtClean="0"/>
              <a:t>    </a:t>
            </a:r>
            <a:r>
              <a:rPr lang="ru-RU" sz="1400" b="1" i="1" dirty="0" err="1" smtClean="0">
                <a:solidFill>
                  <a:srgbClr val="009900"/>
                </a:solidFill>
              </a:rPr>
              <a:t>Шукати</a:t>
            </a:r>
            <a:r>
              <a:rPr lang="ru-RU" sz="1400" b="1" i="1" dirty="0" smtClean="0">
                <a:solidFill>
                  <a:srgbClr val="009900"/>
                </a:solidFill>
              </a:rPr>
              <a:t>            </a:t>
            </a:r>
            <a:r>
              <a:rPr lang="ru-RU" sz="1400" b="1" i="1" dirty="0" err="1" smtClean="0">
                <a:solidFill>
                  <a:srgbClr val="009900"/>
                </a:solidFill>
              </a:rPr>
              <a:t>Мислити</a:t>
            </a:r>
            <a:r>
              <a:rPr lang="ru-RU" sz="1400" b="1" i="1" dirty="0" smtClean="0">
                <a:solidFill>
                  <a:srgbClr val="009900"/>
                </a:solidFill>
              </a:rPr>
              <a:t>           </a:t>
            </a:r>
            <a:r>
              <a:rPr lang="ru-RU" sz="1400" b="1" i="1" dirty="0" err="1" smtClean="0">
                <a:solidFill>
                  <a:srgbClr val="009900"/>
                </a:solidFill>
              </a:rPr>
              <a:t>Адаптуватися</a:t>
            </a:r>
            <a:endParaRPr lang="ru-RU" sz="1400" b="1" i="1" dirty="0" smtClean="0">
              <a:solidFill>
                <a:srgbClr val="009900"/>
              </a:solidFill>
            </a:endParaRPr>
          </a:p>
          <a:p>
            <a:endParaRPr lang="ru-RU" sz="1400" b="1" i="1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009900"/>
                </a:solidFill>
              </a:rPr>
              <a:t>            </a:t>
            </a:r>
            <a:r>
              <a:rPr lang="ru-RU" sz="1400" b="1" i="1" dirty="0" err="1" smtClean="0">
                <a:solidFill>
                  <a:srgbClr val="009900"/>
                </a:solidFill>
              </a:rPr>
              <a:t>Братися</a:t>
            </a:r>
            <a:r>
              <a:rPr lang="ru-RU" sz="1400" b="1" i="1" dirty="0" smtClean="0">
                <a:solidFill>
                  <a:srgbClr val="009900"/>
                </a:solidFill>
              </a:rPr>
              <a:t> за </a:t>
            </a:r>
            <a:r>
              <a:rPr lang="ru-RU" sz="1400" b="1" i="1" dirty="0" err="1" smtClean="0">
                <a:solidFill>
                  <a:srgbClr val="009900"/>
                </a:solidFill>
              </a:rPr>
              <a:t>справи</a:t>
            </a:r>
            <a:r>
              <a:rPr lang="ru-RU" sz="1400" b="1" i="1" dirty="0" smtClean="0">
                <a:solidFill>
                  <a:srgbClr val="009900"/>
                </a:solidFill>
              </a:rPr>
              <a:t>         </a:t>
            </a:r>
            <a:r>
              <a:rPr lang="ru-RU" sz="1400" b="1" i="1" dirty="0" err="1" smtClean="0">
                <a:solidFill>
                  <a:srgbClr val="009900"/>
                </a:solidFill>
              </a:rPr>
              <a:t>Співпрацювати</a:t>
            </a:r>
            <a:r>
              <a:rPr lang="ru-RU" sz="1400" b="1" i="1" dirty="0">
                <a:solidFill>
                  <a:srgbClr val="009900"/>
                </a:solidFill>
              </a:rPr>
              <a:t/>
            </a:r>
            <a:br>
              <a:rPr lang="ru-RU" sz="1400" b="1" i="1" dirty="0">
                <a:solidFill>
                  <a:srgbClr val="009900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71567"/>
            <a:ext cx="1883829" cy="27344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В России начинаются проверки школ к новому учебному го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71566"/>
            <a:ext cx="1752600" cy="273440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8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1"/>
          <p:cNvSpPr txBox="1">
            <a:spLocks/>
          </p:cNvSpPr>
          <p:nvPr/>
        </p:nvSpPr>
        <p:spPr>
          <a:xfrm>
            <a:off x="3693994" y="82796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>
            <a:normAutofit/>
          </a:bodyPr>
          <a:lstStyle/>
          <a:p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3235655" y="266563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8458200" y="6423319"/>
            <a:ext cx="98946" cy="4571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 flipV="1">
            <a:off x="3029802" y="610054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/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 flipH="1">
            <a:off x="6248400" y="4993760"/>
            <a:ext cx="76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26409" y="4827895"/>
            <a:ext cx="8585580" cy="1500968"/>
          </a:xfrm>
        </p:spPr>
        <p:txBody>
          <a:bodyPr>
            <a:noAutofit/>
          </a:bodyPr>
          <a:lstStyle/>
          <a:p>
            <a:r>
              <a:rPr lang="ru-RU" sz="1800" b="1" i="1" dirty="0" err="1">
                <a:solidFill>
                  <a:schemeClr val="tx1"/>
                </a:solidFill>
              </a:rPr>
              <a:t>Діти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вчаться</a:t>
            </a:r>
            <a:r>
              <a:rPr lang="ru-RU" sz="1800" b="1" i="1" dirty="0">
                <a:solidFill>
                  <a:schemeClr val="tx1"/>
                </a:solidFill>
              </a:rPr>
              <a:t> за «</a:t>
            </a:r>
            <a:r>
              <a:rPr lang="ru-RU" sz="1800" b="1" i="1" dirty="0" err="1">
                <a:solidFill>
                  <a:schemeClr val="tx1"/>
                </a:solidFill>
              </a:rPr>
              <a:t>посібниками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Петерсон</a:t>
            </a:r>
            <a:r>
              <a:rPr lang="ru-RU" sz="1800" b="1" i="1" dirty="0">
                <a:solidFill>
                  <a:schemeClr val="tx1"/>
                </a:solidFill>
              </a:rPr>
              <a:t>» - </a:t>
            </a:r>
            <a:r>
              <a:rPr lang="ru-RU" sz="1800" b="1" i="1" dirty="0" err="1">
                <a:solidFill>
                  <a:schemeClr val="tx1"/>
                </a:solidFill>
              </a:rPr>
              <a:t>це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спеціальні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посібники</a:t>
            </a:r>
            <a:r>
              <a:rPr lang="ru-RU" sz="1800" b="1" i="1" dirty="0">
                <a:solidFill>
                  <a:schemeClr val="tx1"/>
                </a:solidFill>
              </a:rPr>
              <a:t>, </a:t>
            </a:r>
            <a:r>
              <a:rPr lang="ru-RU" sz="1800" b="1" i="1" dirty="0" err="1">
                <a:solidFill>
                  <a:schemeClr val="tx1"/>
                </a:solidFill>
              </a:rPr>
              <a:t>розроблені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російським</a:t>
            </a:r>
            <a:r>
              <a:rPr lang="ru-RU" sz="1800" b="1" i="1" dirty="0">
                <a:solidFill>
                  <a:schemeClr val="tx1"/>
                </a:solidFill>
              </a:rPr>
              <a:t> педагогом Людмилою </a:t>
            </a:r>
            <a:r>
              <a:rPr lang="ru-RU" sz="1800" b="1" i="1" dirty="0" err="1">
                <a:solidFill>
                  <a:schemeClr val="tx1"/>
                </a:solidFill>
              </a:rPr>
              <a:t>Петерсон</a:t>
            </a:r>
            <a:r>
              <a:rPr lang="ru-RU" sz="1800" b="1" i="1" dirty="0">
                <a:solidFill>
                  <a:schemeClr val="tx1"/>
                </a:solidFill>
              </a:rPr>
              <a:t>, а </a:t>
            </a:r>
            <a:r>
              <a:rPr lang="ru-RU" sz="1800" b="1" i="1" dirty="0" err="1">
                <a:solidFill>
                  <a:schemeClr val="tx1"/>
                </a:solidFill>
              </a:rPr>
              <a:t>потім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адаптовані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українським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варіантом</a:t>
            </a:r>
            <a:r>
              <a:rPr lang="ru-RU" sz="1800" b="1" i="1" dirty="0">
                <a:solidFill>
                  <a:schemeClr val="tx1"/>
                </a:solidFill>
              </a:rPr>
              <a:t> Тамарою </a:t>
            </a:r>
            <a:r>
              <a:rPr lang="ru-RU" sz="1800" b="1" i="1" dirty="0" err="1">
                <a:solidFill>
                  <a:schemeClr val="tx1"/>
                </a:solidFill>
              </a:rPr>
              <a:t>Пушкарьової</a:t>
            </a:r>
            <a:r>
              <a:rPr lang="ru-RU" sz="1800" b="1" i="1" dirty="0">
                <a:solidFill>
                  <a:schemeClr val="tx1"/>
                </a:solidFill>
              </a:rPr>
              <a:t> (</a:t>
            </a:r>
            <a:r>
              <a:rPr lang="ru-RU" sz="1800" b="1" i="1" dirty="0" err="1">
                <a:solidFill>
                  <a:schemeClr val="tx1"/>
                </a:solidFill>
              </a:rPr>
              <a:t>керівником</a:t>
            </a:r>
            <a:r>
              <a:rPr lang="ru-RU" sz="1800" b="1" i="1" dirty="0">
                <a:solidFill>
                  <a:schemeClr val="tx1"/>
                </a:solidFill>
              </a:rPr>
              <a:t> проекту). </a:t>
            </a:r>
            <a:r>
              <a:rPr lang="ru-RU" sz="1800" b="1" i="1" dirty="0" err="1">
                <a:solidFill>
                  <a:schemeClr val="tx1"/>
                </a:solidFill>
              </a:rPr>
              <a:t>Ці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підручники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навіть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ззовні</a:t>
            </a:r>
            <a:r>
              <a:rPr lang="ru-RU" sz="1800" b="1" i="1" dirty="0">
                <a:solidFill>
                  <a:schemeClr val="tx1"/>
                </a:solidFill>
              </a:rPr>
              <a:t> не </a:t>
            </a:r>
            <a:r>
              <a:rPr lang="ru-RU" sz="1800" b="1" i="1" dirty="0" err="1">
                <a:solidFill>
                  <a:schemeClr val="tx1"/>
                </a:solidFill>
              </a:rPr>
              <a:t>схожі</a:t>
            </a:r>
            <a:r>
              <a:rPr lang="ru-RU" sz="1800" b="1" i="1" dirty="0">
                <a:solidFill>
                  <a:schemeClr val="tx1"/>
                </a:solidFill>
              </a:rPr>
              <a:t> на </a:t>
            </a:r>
            <a:r>
              <a:rPr lang="ru-RU" sz="1800" b="1" i="1" dirty="0" err="1">
                <a:solidFill>
                  <a:schemeClr val="tx1"/>
                </a:solidFill>
              </a:rPr>
              <a:t>звичайні</a:t>
            </a:r>
            <a:r>
              <a:rPr lang="ru-RU" sz="1800" b="1" i="1" dirty="0">
                <a:solidFill>
                  <a:schemeClr val="tx1"/>
                </a:solidFill>
              </a:rPr>
              <a:t>, тому </a:t>
            </a:r>
            <a:r>
              <a:rPr lang="ru-RU" sz="1800" b="1" i="1" dirty="0" err="1">
                <a:solidFill>
                  <a:schemeClr val="tx1"/>
                </a:solidFill>
              </a:rPr>
              <a:t>що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діти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можуть</a:t>
            </a:r>
            <a:r>
              <a:rPr lang="ru-RU" sz="1800" b="1" i="1" dirty="0">
                <a:solidFill>
                  <a:schemeClr val="tx1"/>
                </a:solidFill>
              </a:rPr>
              <a:t> у них і </a:t>
            </a:r>
            <a:r>
              <a:rPr lang="ru-RU" sz="1800" b="1" i="1" dirty="0" err="1">
                <a:solidFill>
                  <a:schemeClr val="tx1"/>
                </a:solidFill>
              </a:rPr>
              <a:t>малювати</a:t>
            </a:r>
            <a:r>
              <a:rPr lang="ru-RU" sz="1800" b="1" i="1" dirty="0">
                <a:solidFill>
                  <a:schemeClr val="tx1"/>
                </a:solidFill>
              </a:rPr>
              <a:t>, і </a:t>
            </a:r>
            <a:r>
              <a:rPr lang="ru-RU" sz="1800" b="1" i="1" dirty="0" err="1">
                <a:solidFill>
                  <a:schemeClr val="tx1"/>
                </a:solidFill>
              </a:rPr>
              <a:t>вирішувати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завдання</a:t>
            </a:r>
            <a:r>
              <a:rPr lang="ru-RU" sz="1800" b="1" i="1" dirty="0" smtClean="0">
                <a:solidFill>
                  <a:schemeClr val="tx1"/>
                </a:solidFill>
              </a:rPr>
              <a:t> -- </a:t>
            </a:r>
            <a:r>
              <a:rPr lang="uk-UA" sz="1800" b="1" i="1" dirty="0" smtClean="0">
                <a:solidFill>
                  <a:schemeClr val="tx1"/>
                </a:solidFill>
              </a:rPr>
              <a:t>і</a:t>
            </a:r>
            <a:r>
              <a:rPr lang="ru-RU" sz="1800" b="1" i="1" dirty="0" err="1" smtClean="0">
                <a:solidFill>
                  <a:schemeClr val="tx1"/>
                </a:solidFill>
              </a:rPr>
              <a:t>гри</a:t>
            </a:r>
            <a:r>
              <a:rPr lang="ru-RU" sz="1800" b="1" i="1" dirty="0" smtClean="0">
                <a:solidFill>
                  <a:schemeClr val="tx1"/>
                </a:solidFill>
              </a:rPr>
              <a:t>,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вчитися</a:t>
            </a:r>
            <a:r>
              <a:rPr lang="ru-RU" sz="1800" b="1" i="1" dirty="0">
                <a:solidFill>
                  <a:schemeClr val="tx1"/>
                </a:solidFill>
              </a:rPr>
              <a:t>. </a:t>
            </a:r>
            <a:r>
              <a:rPr lang="ru-RU" sz="1800" b="1" i="1" dirty="0" err="1">
                <a:solidFill>
                  <a:schemeClr val="tx1"/>
                </a:solidFill>
              </a:rPr>
              <a:t>Зручно</a:t>
            </a:r>
            <a:r>
              <a:rPr lang="ru-RU" sz="1800" b="1" i="1" dirty="0">
                <a:solidFill>
                  <a:schemeClr val="tx1"/>
                </a:solidFill>
              </a:rPr>
              <a:t>, </a:t>
            </a:r>
            <a:r>
              <a:rPr lang="ru-RU" sz="1800" b="1" i="1" dirty="0" err="1">
                <a:solidFill>
                  <a:schemeClr val="tx1"/>
                </a:solidFill>
              </a:rPr>
              <a:t>що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матеріал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підручника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поділено</a:t>
            </a:r>
            <a:r>
              <a:rPr lang="ru-RU" sz="1800" b="1" i="1" dirty="0">
                <a:solidFill>
                  <a:schemeClr val="tx1"/>
                </a:solidFill>
              </a:rPr>
              <a:t> на </a:t>
            </a:r>
            <a:r>
              <a:rPr lang="ru-RU" sz="1800" b="1" i="1" dirty="0" err="1">
                <a:solidFill>
                  <a:schemeClr val="tx1"/>
                </a:solidFill>
              </a:rPr>
              <a:t>короткі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фрагменти</a:t>
            </a:r>
            <a:r>
              <a:rPr lang="ru-RU" sz="1800" b="1" i="1" dirty="0">
                <a:solidFill>
                  <a:schemeClr val="tx1"/>
                </a:solidFill>
              </a:rPr>
              <a:t> - «уроки».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234" y="272753"/>
            <a:ext cx="5311590" cy="43603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02" y="272753"/>
            <a:ext cx="3141340" cy="43128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9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1284</Words>
  <Application>Microsoft Office PowerPoint</Application>
  <PresentationFormat>Экран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                      Програма розвитку дітей « Росток»                                            чому саме???</vt:lpstr>
      <vt:lpstr>                             Актуальність     «Єдиний шлях, що веде до знань, - це діяльність «                                                   </vt:lpstr>
      <vt:lpstr>              Розвиток дитини =            навчання + виховання</vt:lpstr>
      <vt:lpstr>         Твореціь «ростка»  Л. Г. Петерсон вважає, що традиційні вчительські установки повинні змінитися принципово новими:</vt:lpstr>
      <vt:lpstr>Концепція науково-педагогічного проекту "Росток” базується на наступних принципах:</vt:lpstr>
      <vt:lpstr>Слайд 7</vt:lpstr>
      <vt:lpstr>   Науково – педагогічний  проект  «Росток»</vt:lpstr>
      <vt:lpstr>Слайд 9</vt:lpstr>
      <vt:lpstr>  В програмі існує принцип  «мінімакса» </vt:lpstr>
      <vt:lpstr>   СТРУКТУРА УРОКУ ВВЕДЕННЯ НОВИХ ЗНАНЬ МАЄ ВИГЛЯД</vt:lpstr>
      <vt:lpstr>Самовизначення учнів (створення      умов для «Хочу» і «можу»)</vt:lpstr>
      <vt:lpstr>Актуалізація знань і фіксація утруднення у діяльності</vt:lpstr>
      <vt:lpstr>Виявлення причин утруднення і постановка навчальної задачі</vt:lpstr>
      <vt:lpstr>Первинне закріплення у зовнішньому мовленні</vt:lpstr>
      <vt:lpstr>Самостійна робота із самоперевіркою у класі</vt:lpstr>
      <vt:lpstr>Включення у систему знань і повторення</vt:lpstr>
      <vt:lpstr>Рефлексія діяльності на уроці</vt:lpstr>
      <vt:lpstr>                                 Система дидактичних принципів                </vt:lpstr>
      <vt:lpstr>Основні види навчальної діяльності</vt:lpstr>
      <vt:lpstr>Основні види навчальної діяльності</vt:lpstr>
      <vt:lpstr>                     висновки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52</cp:revision>
  <dcterms:created xsi:type="dcterms:W3CDTF">2015-01-17T13:34:29Z</dcterms:created>
  <dcterms:modified xsi:type="dcterms:W3CDTF">2015-01-28T12:46:44Z</dcterms:modified>
</cp:coreProperties>
</file>